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0" r:id="rId3"/>
    <p:sldId id="262" r:id="rId4"/>
    <p:sldId id="273" r:id="rId5"/>
    <p:sldId id="263" r:id="rId6"/>
    <p:sldId id="274" r:id="rId7"/>
    <p:sldId id="267" r:id="rId8"/>
    <p:sldId id="265" r:id="rId9"/>
    <p:sldId id="266" r:id="rId10"/>
    <p:sldId id="271" r:id="rId11"/>
    <p:sldId id="272" r:id="rId12"/>
    <p:sldId id="269" r:id="rId13"/>
    <p:sldId id="276" r:id="rId14"/>
    <p:sldId id="277"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192F"/>
    <a:srgbClr val="060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7"/>
    <p:restoredTop sz="94682"/>
  </p:normalViewPr>
  <p:slideViewPr>
    <p:cSldViewPr snapToGrid="0">
      <p:cViewPr varScale="1">
        <p:scale>
          <a:sx n="119" d="100"/>
          <a:sy n="119" d="100"/>
        </p:scale>
        <p:origin x="2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horse pulling a trolley in front of Flinders Street railway station&#10;&#10;Description automatically generated">
            <a:extLst>
              <a:ext uri="{FF2B5EF4-FFF2-40B4-BE49-F238E27FC236}">
                <a16:creationId xmlns:a16="http://schemas.microsoft.com/office/drawing/2014/main" id="{63A5195A-693E-76EC-717C-4899663D3D0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13" name="Rectangle 12">
            <a:extLst>
              <a:ext uri="{FF2B5EF4-FFF2-40B4-BE49-F238E27FC236}">
                <a16:creationId xmlns:a16="http://schemas.microsoft.com/office/drawing/2014/main" id="{89FD426F-9D99-9F17-CBE4-7CE7A1435B08}"/>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white logo with a world map in the middle&#10;&#10;Description automatically generated">
            <a:extLst>
              <a:ext uri="{FF2B5EF4-FFF2-40B4-BE49-F238E27FC236}">
                <a16:creationId xmlns:a16="http://schemas.microsoft.com/office/drawing/2014/main" id="{A47E5950-2B52-4D9A-0B3E-75AEDF665A62}"/>
              </a:ext>
            </a:extLst>
          </p:cNvPr>
          <p:cNvPicPr>
            <a:picLocks noChangeAspect="1"/>
          </p:cNvPicPr>
          <p:nvPr userDrawn="1"/>
        </p:nvPicPr>
        <p:blipFill>
          <a:blip r:embed="rId4"/>
          <a:stretch>
            <a:fillRect/>
          </a:stretch>
        </p:blipFill>
        <p:spPr>
          <a:xfrm>
            <a:off x="4105804" y="1286621"/>
            <a:ext cx="3980391" cy="3051633"/>
          </a:xfrm>
          <a:prstGeom prst="rect">
            <a:avLst/>
          </a:prstGeom>
        </p:spPr>
      </p:pic>
      <p:sp>
        <p:nvSpPr>
          <p:cNvPr id="10" name="TextBox 9">
            <a:extLst>
              <a:ext uri="{FF2B5EF4-FFF2-40B4-BE49-F238E27FC236}">
                <a16:creationId xmlns:a16="http://schemas.microsoft.com/office/drawing/2014/main" id="{A47967D0-6395-9329-A1A3-F47B746F26E9}"/>
              </a:ext>
            </a:extLst>
          </p:cNvPr>
          <p:cNvSpPr txBox="1"/>
          <p:nvPr userDrawn="1"/>
        </p:nvSpPr>
        <p:spPr>
          <a:xfrm>
            <a:off x="2998075" y="4562472"/>
            <a:ext cx="6195848" cy="646331"/>
          </a:xfrm>
          <a:prstGeom prst="rect">
            <a:avLst/>
          </a:prstGeom>
          <a:noFill/>
        </p:spPr>
        <p:txBody>
          <a:bodyPr wrap="square">
            <a:spAutoFit/>
          </a:bodyPr>
          <a:lstStyle/>
          <a:p>
            <a:pPr algn="ctr"/>
            <a:r>
              <a:rPr lang="en-AU" sz="3600" b="1" i="0" cap="all" dirty="0">
                <a:solidFill>
                  <a:srgbClr val="F82249"/>
                </a:solidFill>
                <a:effectLst/>
                <a:latin typeface="Raleway" panose="020F0502020204030204" pitchFamily="34" charset="0"/>
              </a:rPr>
              <a:t>MELBOURNE Edition</a:t>
            </a:r>
            <a:endParaRPr lang="en-AU" sz="3600" b="1" i="0" cap="all" dirty="0">
              <a:solidFill>
                <a:srgbClr val="FFFFFF"/>
              </a:solidFill>
              <a:effectLst/>
              <a:latin typeface="Raleway" panose="020F0502020204030204" pitchFamily="34" charset="0"/>
            </a:endParaRPr>
          </a:p>
        </p:txBody>
      </p:sp>
    </p:spTree>
    <p:extLst>
      <p:ext uri="{BB962C8B-B14F-4D97-AF65-F5344CB8AC3E}">
        <p14:creationId xmlns:p14="http://schemas.microsoft.com/office/powerpoint/2010/main" val="2202650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67F-96FA-8975-1C46-495E94054BE3}"/>
              </a:ext>
            </a:extLst>
          </p:cNvPr>
          <p:cNvSpPr>
            <a:spLocks noGrp="1"/>
          </p:cNvSpPr>
          <p:nvPr>
            <p:ph type="title"/>
          </p:nvPr>
        </p:nvSpPr>
        <p:spPr/>
        <p:txBody>
          <a:bodyPr/>
          <a:lstStyle/>
          <a:p>
            <a:r>
              <a:rPr lang="en-GB"/>
              <a:t>Click to edit Master title style</a:t>
            </a:r>
            <a:endParaRPr lang="en-US"/>
          </a:p>
        </p:txBody>
      </p:sp>
      <p:sp>
        <p:nvSpPr>
          <p:cNvPr id="5" name="Slide Number Placeholder 4">
            <a:extLst>
              <a:ext uri="{FF2B5EF4-FFF2-40B4-BE49-F238E27FC236}">
                <a16:creationId xmlns:a16="http://schemas.microsoft.com/office/drawing/2014/main" id="{01CED218-53CD-F776-0A76-1F489F983BFF}"/>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346917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82B90D-4C1F-9A53-3C7D-6099515D42AC}"/>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177656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6517-CE83-1A55-2903-34693B14B3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1CD4CB6-84F9-5055-3EBB-C8E6FD9F84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C9C760A-F812-9D97-61F4-9A778E4C3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FB685858-BA72-D9DB-70BD-75795763478E}"/>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136814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01146-6785-EF47-D50A-A302958D31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FF8B14C-F3D2-3A2D-962F-FA31E34DFE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C199ACE-D27C-91CE-2F22-AD1F69E9D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A1C6378-8DA1-87D3-B1C0-B08D8543635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33300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sp>
        <p:nvSpPr>
          <p:cNvPr id="6" name="Text Placeholder 3">
            <a:extLst>
              <a:ext uri="{FF2B5EF4-FFF2-40B4-BE49-F238E27FC236}">
                <a16:creationId xmlns:a16="http://schemas.microsoft.com/office/drawing/2014/main" id="{BA48782F-DEC5-52AA-208F-6FF873D04B08}"/>
              </a:ext>
            </a:extLst>
          </p:cNvPr>
          <p:cNvSpPr>
            <a:spLocks noGrp="1"/>
          </p:cNvSpPr>
          <p:nvPr>
            <p:ph type="body" sz="half" idx="2"/>
          </p:nvPr>
        </p:nvSpPr>
        <p:spPr>
          <a:xfrm>
            <a:off x="3055710" y="1843957"/>
            <a:ext cx="3040290" cy="50560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4" name="Text Placeholder 3">
            <a:extLst>
              <a:ext uri="{FF2B5EF4-FFF2-40B4-BE49-F238E27FC236}">
                <a16:creationId xmlns:a16="http://schemas.microsoft.com/office/drawing/2014/main" id="{ECFB7E98-2699-2ED1-88EA-D60F3117A04A}"/>
              </a:ext>
            </a:extLst>
          </p:cNvPr>
          <p:cNvSpPr>
            <a:spLocks noGrp="1"/>
          </p:cNvSpPr>
          <p:nvPr>
            <p:ph type="body" sz="half" idx="16"/>
          </p:nvPr>
        </p:nvSpPr>
        <p:spPr>
          <a:xfrm>
            <a:off x="3063417" y="2526520"/>
            <a:ext cx="3032583" cy="3693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5" name="Text Placeholder 3">
            <a:extLst>
              <a:ext uri="{FF2B5EF4-FFF2-40B4-BE49-F238E27FC236}">
                <a16:creationId xmlns:a16="http://schemas.microsoft.com/office/drawing/2014/main" id="{64E2D18C-7D29-F134-940F-AAC15DA673DB}"/>
              </a:ext>
            </a:extLst>
          </p:cNvPr>
          <p:cNvSpPr>
            <a:spLocks noGrp="1"/>
          </p:cNvSpPr>
          <p:nvPr>
            <p:ph type="body" sz="half" idx="17"/>
          </p:nvPr>
        </p:nvSpPr>
        <p:spPr>
          <a:xfrm>
            <a:off x="3063417" y="3151420"/>
            <a:ext cx="3032583" cy="16511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6" name="Text Placeholder 3">
            <a:extLst>
              <a:ext uri="{FF2B5EF4-FFF2-40B4-BE49-F238E27FC236}">
                <a16:creationId xmlns:a16="http://schemas.microsoft.com/office/drawing/2014/main" id="{3A6C491E-05F9-B85D-13B8-AEB182388B90}"/>
              </a:ext>
            </a:extLst>
          </p:cNvPr>
          <p:cNvSpPr>
            <a:spLocks noGrp="1"/>
          </p:cNvSpPr>
          <p:nvPr>
            <p:ph type="body" sz="half" idx="18"/>
          </p:nvPr>
        </p:nvSpPr>
        <p:spPr>
          <a:xfrm>
            <a:off x="3063417" y="4918105"/>
            <a:ext cx="3032583" cy="180336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7" name="TextBox 16">
            <a:extLst>
              <a:ext uri="{FF2B5EF4-FFF2-40B4-BE49-F238E27FC236}">
                <a16:creationId xmlns:a16="http://schemas.microsoft.com/office/drawing/2014/main" id="{68040330-5EFC-3DD5-9D03-01D222537A39}"/>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dirty="0">
                <a:solidFill>
                  <a:srgbClr val="F82249"/>
                </a:solidFill>
                <a:effectLst/>
                <a:latin typeface="Raleway" panose="020F0502020204030204" pitchFamily="34" charset="0"/>
                <a:ea typeface="+mj-ea"/>
                <a:cs typeface="+mj-cs"/>
              </a:rPr>
              <a:t>Who am I?</a:t>
            </a:r>
          </a:p>
        </p:txBody>
      </p:sp>
      <p:sp>
        <p:nvSpPr>
          <p:cNvPr id="18" name="Picture Placeholder 7">
            <a:extLst>
              <a:ext uri="{FF2B5EF4-FFF2-40B4-BE49-F238E27FC236}">
                <a16:creationId xmlns:a16="http://schemas.microsoft.com/office/drawing/2014/main" id="{95FBD25D-740D-3538-0824-5E0A33846E24}"/>
              </a:ext>
            </a:extLst>
          </p:cNvPr>
          <p:cNvSpPr>
            <a:spLocks noGrp="1" noChangeAspect="1"/>
          </p:cNvSpPr>
          <p:nvPr>
            <p:ph type="pic" sz="quarter" idx="19" hasCustomPrompt="1"/>
          </p:nvPr>
        </p:nvSpPr>
        <p:spPr>
          <a:xfrm>
            <a:off x="7227319" y="2181012"/>
            <a:ext cx="3441476" cy="3441476"/>
          </a:xfrm>
          <a:prstGeom prst="ellipse">
            <a:avLst/>
          </a:prstGeom>
          <a:noFill/>
          <a:ln>
            <a:solidFill>
              <a:schemeClr val="tx1"/>
            </a:solidFill>
          </a:ln>
        </p:spPr>
        <p:txBody>
          <a:bodyPr>
            <a:noAutofit/>
          </a:bodyPr>
          <a:lstStyle>
            <a:lvl1pPr marL="0" indent="0">
              <a:buFontTx/>
              <a:buNone/>
              <a:defRPr sz="1200" b="0" i="0">
                <a:latin typeface="Montserrat" pitchFamily="2" charset="77"/>
              </a:defRPr>
            </a:lvl1pPr>
          </a:lstStyle>
          <a:p>
            <a:r>
              <a:rPr lang="en-US"/>
              <a:t>Insert picture</a:t>
            </a:r>
          </a:p>
        </p:txBody>
      </p:sp>
      <p:sp>
        <p:nvSpPr>
          <p:cNvPr id="19" name="TextBox 18">
            <a:extLst>
              <a:ext uri="{FF2B5EF4-FFF2-40B4-BE49-F238E27FC236}">
                <a16:creationId xmlns:a16="http://schemas.microsoft.com/office/drawing/2014/main" id="{AC76B455-F5D0-C3BA-424E-645363895390}"/>
              </a:ext>
            </a:extLst>
          </p:cNvPr>
          <p:cNvSpPr txBox="1"/>
          <p:nvPr userDrawn="1"/>
        </p:nvSpPr>
        <p:spPr>
          <a:xfrm>
            <a:off x="402203" y="184395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Name</a:t>
            </a:r>
          </a:p>
        </p:txBody>
      </p:sp>
      <p:sp>
        <p:nvSpPr>
          <p:cNvPr id="20" name="TextBox 19">
            <a:extLst>
              <a:ext uri="{FF2B5EF4-FFF2-40B4-BE49-F238E27FC236}">
                <a16:creationId xmlns:a16="http://schemas.microsoft.com/office/drawing/2014/main" id="{F9EDCA67-2AD4-F73B-B9CB-E0F00F259C81}"/>
              </a:ext>
            </a:extLst>
          </p:cNvPr>
          <p:cNvSpPr txBox="1"/>
          <p:nvPr userDrawn="1"/>
        </p:nvSpPr>
        <p:spPr>
          <a:xfrm>
            <a:off x="402203" y="2526520"/>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Work</a:t>
            </a:r>
          </a:p>
        </p:txBody>
      </p:sp>
      <p:sp>
        <p:nvSpPr>
          <p:cNvPr id="21" name="TextBox 20">
            <a:extLst>
              <a:ext uri="{FF2B5EF4-FFF2-40B4-BE49-F238E27FC236}">
                <a16:creationId xmlns:a16="http://schemas.microsoft.com/office/drawing/2014/main" id="{10D1D11B-5B48-EED2-FD0A-B0A73C1E1CBF}"/>
              </a:ext>
            </a:extLst>
          </p:cNvPr>
          <p:cNvSpPr txBox="1"/>
          <p:nvPr userDrawn="1"/>
        </p:nvSpPr>
        <p:spPr>
          <a:xfrm>
            <a:off x="402202" y="312126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Socials</a:t>
            </a:r>
          </a:p>
        </p:txBody>
      </p:sp>
      <p:sp>
        <p:nvSpPr>
          <p:cNvPr id="22" name="TextBox 21">
            <a:extLst>
              <a:ext uri="{FF2B5EF4-FFF2-40B4-BE49-F238E27FC236}">
                <a16:creationId xmlns:a16="http://schemas.microsoft.com/office/drawing/2014/main" id="{0B279794-52C0-1701-FFEA-57F71FF52E64}"/>
              </a:ext>
            </a:extLst>
          </p:cNvPr>
          <p:cNvSpPr txBox="1"/>
          <p:nvPr userDrawn="1"/>
        </p:nvSpPr>
        <p:spPr>
          <a:xfrm>
            <a:off x="402202" y="4802618"/>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err="1">
                <a:solidFill>
                  <a:srgbClr val="F82249"/>
                </a:solidFill>
                <a:effectLst/>
                <a:latin typeface="Raleway" panose="020F0502020204030204" pitchFamily="34" charset="0"/>
                <a:ea typeface="+mj-ea"/>
                <a:cs typeface="+mj-cs"/>
              </a:rPr>
              <a:t>PAssions</a:t>
            </a:r>
            <a:endParaRPr lang="en-US" sz="2000" b="1" i="0" kern="1200" cap="all" dirty="0">
              <a:solidFill>
                <a:srgbClr val="F82249"/>
              </a:solidFill>
              <a:effectLst/>
              <a:latin typeface="Raleway" panose="020F0502020204030204" pitchFamily="34" charset="0"/>
              <a:ea typeface="+mj-ea"/>
              <a:cs typeface="+mj-cs"/>
            </a:endParaRPr>
          </a:p>
        </p:txBody>
      </p:sp>
    </p:spTree>
    <p:extLst>
      <p:ext uri="{BB962C8B-B14F-4D97-AF65-F5344CB8AC3E}">
        <p14:creationId xmlns:p14="http://schemas.microsoft.com/office/powerpoint/2010/main" val="302646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024 Spons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pic>
        <p:nvPicPr>
          <p:cNvPr id="7" name="Picture 6" descr="A black and blue letter e&#10;&#10;Description automatically generated">
            <a:extLst>
              <a:ext uri="{FF2B5EF4-FFF2-40B4-BE49-F238E27FC236}">
                <a16:creationId xmlns:a16="http://schemas.microsoft.com/office/drawing/2014/main" id="{8CC752CF-9C78-EBBB-B5AE-3F2CC0CBBB13}"/>
              </a:ext>
            </a:extLst>
          </p:cNvPr>
          <p:cNvPicPr>
            <a:picLocks noChangeAspect="1"/>
          </p:cNvPicPr>
          <p:nvPr userDrawn="1"/>
        </p:nvPicPr>
        <p:blipFill>
          <a:blip r:embed="rId2"/>
          <a:stretch>
            <a:fillRect/>
          </a:stretch>
        </p:blipFill>
        <p:spPr>
          <a:xfrm>
            <a:off x="7844406" y="3180258"/>
            <a:ext cx="2998273" cy="665617"/>
          </a:xfrm>
          <a:prstGeom prst="rect">
            <a:avLst/>
          </a:prstGeom>
        </p:spPr>
      </p:pic>
      <p:pic>
        <p:nvPicPr>
          <p:cNvPr id="9" name="Graphic 8">
            <a:extLst>
              <a:ext uri="{FF2B5EF4-FFF2-40B4-BE49-F238E27FC236}">
                <a16:creationId xmlns:a16="http://schemas.microsoft.com/office/drawing/2014/main" id="{DCC2EE59-4F1B-34B0-2521-2949972AEF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01540" y="1794587"/>
            <a:ext cx="2680501" cy="844358"/>
          </a:xfrm>
          <a:prstGeom prst="rect">
            <a:avLst/>
          </a:prstGeom>
        </p:spPr>
      </p:pic>
      <p:sp>
        <p:nvSpPr>
          <p:cNvPr id="10" name="TextBox 9">
            <a:extLst>
              <a:ext uri="{FF2B5EF4-FFF2-40B4-BE49-F238E27FC236}">
                <a16:creationId xmlns:a16="http://schemas.microsoft.com/office/drawing/2014/main" id="{D3A6C3C7-F16E-300B-350D-1B2826F89E95}"/>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dirty="0">
                <a:solidFill>
                  <a:srgbClr val="F82249"/>
                </a:solidFill>
                <a:effectLst/>
                <a:latin typeface="Raleway" panose="020F0502020204030204" pitchFamily="34" charset="0"/>
                <a:ea typeface="+mj-ea"/>
                <a:cs typeface="+mj-cs"/>
              </a:rPr>
              <a:t>2024 Sponsors</a:t>
            </a:r>
          </a:p>
        </p:txBody>
      </p:sp>
      <p:pic>
        <p:nvPicPr>
          <p:cNvPr id="4" name="Picture 3" descr="A logo for a cloud security company&#10;&#10;Description automatically generated">
            <a:extLst>
              <a:ext uri="{FF2B5EF4-FFF2-40B4-BE49-F238E27FC236}">
                <a16:creationId xmlns:a16="http://schemas.microsoft.com/office/drawing/2014/main" id="{1363C71A-711E-CE1B-5E9C-A0DF0D1A9E5E}"/>
              </a:ext>
            </a:extLst>
          </p:cNvPr>
          <p:cNvPicPr>
            <a:picLocks noChangeAspect="1"/>
          </p:cNvPicPr>
          <p:nvPr userDrawn="1"/>
        </p:nvPicPr>
        <p:blipFill>
          <a:blip r:embed="rId5"/>
          <a:stretch>
            <a:fillRect/>
          </a:stretch>
        </p:blipFill>
        <p:spPr>
          <a:xfrm>
            <a:off x="4393688" y="3860143"/>
            <a:ext cx="2496207" cy="2496207"/>
          </a:xfrm>
          <a:prstGeom prst="rect">
            <a:avLst/>
          </a:prstGeom>
        </p:spPr>
      </p:pic>
      <p:pic>
        <p:nvPicPr>
          <p:cNvPr id="8" name="Picture 7" descr="A logo with blue and pink letters&#10;&#10;Description automatically generated">
            <a:extLst>
              <a:ext uri="{FF2B5EF4-FFF2-40B4-BE49-F238E27FC236}">
                <a16:creationId xmlns:a16="http://schemas.microsoft.com/office/drawing/2014/main" id="{48ED2314-BCCA-8527-F7E3-F8E5AE98963C}"/>
              </a:ext>
            </a:extLst>
          </p:cNvPr>
          <p:cNvPicPr>
            <a:picLocks noChangeAspect="1"/>
          </p:cNvPicPr>
          <p:nvPr userDrawn="1"/>
        </p:nvPicPr>
        <p:blipFill>
          <a:blip r:embed="rId6"/>
          <a:stretch>
            <a:fillRect/>
          </a:stretch>
        </p:blipFill>
        <p:spPr>
          <a:xfrm>
            <a:off x="514482" y="2774623"/>
            <a:ext cx="3113206" cy="1743972"/>
          </a:xfrm>
          <a:prstGeom prst="rect">
            <a:avLst/>
          </a:prstGeom>
        </p:spPr>
      </p:pic>
    </p:spTree>
    <p:extLst>
      <p:ext uri="{BB962C8B-B14F-4D97-AF65-F5344CB8AC3E}">
        <p14:creationId xmlns:p14="http://schemas.microsoft.com/office/powerpoint/2010/main" val="2412579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8369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RMIT">
    <p:spTree>
      <p:nvGrpSpPr>
        <p:cNvPr id="1" name=""/>
        <p:cNvGrpSpPr/>
        <p:nvPr/>
      </p:nvGrpSpPr>
      <p:grpSpPr>
        <a:xfrm>
          <a:off x="0" y="0"/>
          <a:ext cx="0" cy="0"/>
          <a:chOff x="0" y="0"/>
          <a:chExt cx="0" cy="0"/>
        </a:xfrm>
      </p:grpSpPr>
      <p:pic>
        <p:nvPicPr>
          <p:cNvPr id="8" name="Picture 7" descr="A building with a colorful wall&#10;&#10;Description automatically generated with medium confidence">
            <a:extLst>
              <a:ext uri="{FF2B5EF4-FFF2-40B4-BE49-F238E27FC236}">
                <a16:creationId xmlns:a16="http://schemas.microsoft.com/office/drawing/2014/main" id="{9E18085F-9EF6-D958-9B77-1D9EA23FE07E}"/>
              </a:ext>
            </a:extLst>
          </p:cNvPr>
          <p:cNvPicPr>
            <a:picLocks noChangeAspect="1"/>
          </p:cNvPicPr>
          <p:nvPr userDrawn="1"/>
        </p:nvPicPr>
        <p:blipFill rotWithShape="1">
          <a:blip r:embed="rId2"/>
          <a:srcRect t="9434" b="9434"/>
          <a:stretch/>
        </p:blipFill>
        <p:spPr>
          <a:xfrm>
            <a:off x="0" y="1"/>
            <a:ext cx="12478827" cy="6857999"/>
          </a:xfrm>
          <a:prstGeom prst="rect">
            <a:avLst/>
          </a:prstGeom>
        </p:spPr>
      </p:pic>
      <p:sp>
        <p:nvSpPr>
          <p:cNvPr id="5" name="Rectangle 4">
            <a:extLst>
              <a:ext uri="{FF2B5EF4-FFF2-40B4-BE49-F238E27FC236}">
                <a16:creationId xmlns:a16="http://schemas.microsoft.com/office/drawing/2014/main" id="{5253D632-575E-ADD5-85D0-C7A2CF566600}"/>
              </a:ext>
            </a:extLst>
          </p:cNvPr>
          <p:cNvSpPr/>
          <p:nvPr userDrawn="1"/>
        </p:nvSpPr>
        <p:spPr>
          <a:xfrm>
            <a:off x="0" y="-4044"/>
            <a:ext cx="12478827" cy="6857998"/>
          </a:xfrm>
          <a:prstGeom prst="rect">
            <a:avLst/>
          </a:prstGeom>
          <a:solidFill>
            <a:srgbClr val="060C22">
              <a:alpha val="4576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419941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Flinders">
    <p:spTree>
      <p:nvGrpSpPr>
        <p:cNvPr id="1" name=""/>
        <p:cNvGrpSpPr/>
        <p:nvPr/>
      </p:nvGrpSpPr>
      <p:grpSpPr>
        <a:xfrm>
          <a:off x="0" y="0"/>
          <a:ext cx="0" cy="0"/>
          <a:chOff x="0" y="0"/>
          <a:chExt cx="0" cy="0"/>
        </a:xfrm>
      </p:grpSpPr>
      <p:pic>
        <p:nvPicPr>
          <p:cNvPr id="7" name="Picture 6" descr="A horse pulling a trolley in front of Flinders Street railway station&#10;&#10;Description automatically generated">
            <a:extLst>
              <a:ext uri="{FF2B5EF4-FFF2-40B4-BE49-F238E27FC236}">
                <a16:creationId xmlns:a16="http://schemas.microsoft.com/office/drawing/2014/main" id="{51EC6DD1-5088-389F-FD97-DABBFCC017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8" name="Rectangle 7">
            <a:extLst>
              <a:ext uri="{FF2B5EF4-FFF2-40B4-BE49-F238E27FC236}">
                <a16:creationId xmlns:a16="http://schemas.microsoft.com/office/drawing/2014/main" id="{5C95F98B-739C-378C-0CF2-DB774C545C04}"/>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122679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D4C8-02C6-195C-FC70-A9D4998990FB}"/>
              </a:ext>
            </a:extLst>
          </p:cNvPr>
          <p:cNvSpPr>
            <a:spLocks noGrp="1"/>
          </p:cNvSpPr>
          <p:nvPr>
            <p:ph type="title"/>
          </p:nvPr>
        </p:nvSpPr>
        <p:spPr>
          <a:xfrm>
            <a:off x="838200" y="503046"/>
            <a:ext cx="10515600" cy="720447"/>
          </a:xfrm>
        </p:spPr>
        <p:txBody>
          <a:bodyPr>
            <a:normAutofit/>
          </a:bodyPr>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3E2F8EEA-34C7-849A-3815-7529221106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137AA6AE-80F4-78D5-6162-02A5E4BD010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9825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DC4E-BD91-8DD6-1B15-3C911B27DD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A26DC9-5183-55FA-27AC-7BCA961A2BFD}"/>
              </a:ext>
            </a:extLst>
          </p:cNvPr>
          <p:cNvSpPr>
            <a:spLocks noGrp="1"/>
          </p:cNvSpPr>
          <p:nvPr>
            <p:ph sz="half" idx="1"/>
          </p:nvPr>
        </p:nvSpPr>
        <p:spPr>
          <a:xfrm>
            <a:off x="838200" y="2060619"/>
            <a:ext cx="5181600" cy="41163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E15AC59E-6521-40C4-3704-ED774FA42B2E}"/>
              </a:ext>
            </a:extLst>
          </p:cNvPr>
          <p:cNvSpPr>
            <a:spLocks noGrp="1"/>
          </p:cNvSpPr>
          <p:nvPr>
            <p:ph sz="half" idx="2"/>
          </p:nvPr>
        </p:nvSpPr>
        <p:spPr>
          <a:xfrm>
            <a:off x="6172200" y="2060619"/>
            <a:ext cx="5181600" cy="4116342"/>
          </a:xfrm>
        </p:spPr>
        <p:txBody>
          <a:bodyPr/>
          <a:lstStyle>
            <a:lvl1pPr marL="0" indent="0">
              <a:buNone/>
              <a:defRPr/>
            </a:lvl1pPr>
          </a:lstStyle>
          <a:p>
            <a:pPr lvl="0"/>
            <a:r>
              <a:rPr lang="en-GB"/>
              <a:t>Click to edit Master text styles</a:t>
            </a:r>
          </a:p>
        </p:txBody>
      </p:sp>
      <p:sp>
        <p:nvSpPr>
          <p:cNvPr id="7" name="Slide Number Placeholder 6">
            <a:extLst>
              <a:ext uri="{FF2B5EF4-FFF2-40B4-BE49-F238E27FC236}">
                <a16:creationId xmlns:a16="http://schemas.microsoft.com/office/drawing/2014/main" id="{89B91BB2-0B95-84E1-E544-D9256D6615F3}"/>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621563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563A-ED0C-E1D1-AC87-E1A6462C50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476128-D625-A98F-8141-52F435B4CC2C}"/>
              </a:ext>
            </a:extLst>
          </p:cNvPr>
          <p:cNvSpPr>
            <a:spLocks noGrp="1"/>
          </p:cNvSpPr>
          <p:nvPr>
            <p:ph type="body" idx="1"/>
          </p:nvPr>
        </p:nvSpPr>
        <p:spPr>
          <a:xfrm>
            <a:off x="836612" y="1826117"/>
            <a:ext cx="5157787"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5DB3231-E274-E477-5F63-19ADF5AE67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89B0C-CB8A-4E05-7397-AAAE25224B6D}"/>
              </a:ext>
            </a:extLst>
          </p:cNvPr>
          <p:cNvSpPr>
            <a:spLocks noGrp="1"/>
          </p:cNvSpPr>
          <p:nvPr>
            <p:ph type="body" sz="quarter" idx="3"/>
          </p:nvPr>
        </p:nvSpPr>
        <p:spPr>
          <a:xfrm>
            <a:off x="6172200" y="1826117"/>
            <a:ext cx="5183188"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53CCC3-2EE8-B5C1-7E97-EB17FCFF8BC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E4346FB8-90D5-21EB-2B18-133D86FB911A}"/>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431429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0264D-9A99-FF25-3B2C-D7AA2CA160C2}"/>
              </a:ext>
            </a:extLst>
          </p:cNvPr>
          <p:cNvSpPr>
            <a:spLocks noGrp="1"/>
          </p:cNvSpPr>
          <p:nvPr>
            <p:ph type="title"/>
          </p:nvPr>
        </p:nvSpPr>
        <p:spPr>
          <a:xfrm>
            <a:off x="838200" y="503046"/>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E25C31-220B-39C0-03C8-716FCE5BB2FC}"/>
              </a:ext>
            </a:extLst>
          </p:cNvPr>
          <p:cNvSpPr>
            <a:spLocks noGrp="1"/>
          </p:cNvSpPr>
          <p:nvPr>
            <p:ph type="body" idx="1"/>
          </p:nvPr>
        </p:nvSpPr>
        <p:spPr>
          <a:xfrm>
            <a:off x="838200" y="1970469"/>
            <a:ext cx="10515600" cy="42064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898E30F4-0E8F-46EC-617E-1FE428AFC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506DD29F-3DDC-A34A-8122-F54852814447}" type="slidenum">
              <a:rPr lang="en-US" smtClean="0"/>
              <a:pPr/>
              <a:t>‹#›</a:t>
            </a:fld>
            <a:endParaRPr lang="en-US" dirty="0"/>
          </a:p>
        </p:txBody>
      </p:sp>
      <p:pic>
        <p:nvPicPr>
          <p:cNvPr id="9" name="Picture 8" descr="A blue and white logo with a world map in the middle&#10;&#10;Description automatically generated">
            <a:extLst>
              <a:ext uri="{FF2B5EF4-FFF2-40B4-BE49-F238E27FC236}">
                <a16:creationId xmlns:a16="http://schemas.microsoft.com/office/drawing/2014/main" id="{35BE21FC-3518-FB3E-D715-541D770447D5}"/>
              </a:ext>
            </a:extLst>
          </p:cNvPr>
          <p:cNvPicPr>
            <a:picLocks noChangeAspect="1"/>
          </p:cNvPicPr>
          <p:nvPr userDrawn="1"/>
        </p:nvPicPr>
        <p:blipFill>
          <a:blip r:embed="rId15"/>
          <a:stretch>
            <a:fillRect/>
          </a:stretch>
        </p:blipFill>
        <p:spPr>
          <a:xfrm>
            <a:off x="272626" y="5854071"/>
            <a:ext cx="1131148" cy="867213"/>
          </a:xfrm>
          <a:prstGeom prst="rect">
            <a:avLst/>
          </a:prstGeom>
        </p:spPr>
      </p:pic>
    </p:spTree>
    <p:extLst>
      <p:ext uri="{BB962C8B-B14F-4D97-AF65-F5344CB8AC3E}">
        <p14:creationId xmlns:p14="http://schemas.microsoft.com/office/powerpoint/2010/main" val="338047283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8" r:id="rId3"/>
    <p:sldLayoutId id="2147483651" r:id="rId4"/>
    <p:sldLayoutId id="2147483660" r:id="rId5"/>
    <p:sldLayoutId id="2147483659" r:id="rId6"/>
    <p:sldLayoutId id="2147483650" r:id="rId7"/>
    <p:sldLayoutId id="2147483652" r:id="rId8"/>
    <p:sldLayoutId id="2147483653" r:id="rId9"/>
    <p:sldLayoutId id="2147483654" r:id="rId10"/>
    <p:sldLayoutId id="2147483655" r:id="rId11"/>
    <p:sldLayoutId id="2147483656" r:id="rId12"/>
    <p:sldLayoutId id="2147483657" r:id="rId13"/>
  </p:sldLayoutIdLst>
  <p:txStyles>
    <p:titleStyle>
      <a:lvl1pPr algn="l" defTabSz="914400" rtl="0" eaLnBrk="1" latinLnBrk="0" hangingPunct="1">
        <a:lnSpc>
          <a:spcPct val="90000"/>
        </a:lnSpc>
        <a:spcBef>
          <a:spcPct val="0"/>
        </a:spcBef>
        <a:buNone/>
        <a:defRPr lang="en-US" sz="4400" b="1" kern="1200" cap="all" dirty="0" smtClean="0">
          <a:solidFill>
            <a:srgbClr val="F82249"/>
          </a:solidFill>
          <a:latin typeface="Raleway"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273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0243-F7B0-0C25-F062-C3829946447B}"/>
              </a:ext>
            </a:extLst>
          </p:cNvPr>
          <p:cNvSpPr>
            <a:spLocks noGrp="1"/>
          </p:cNvSpPr>
          <p:nvPr>
            <p:ph type="title"/>
          </p:nvPr>
        </p:nvSpPr>
        <p:spPr/>
        <p:txBody>
          <a:bodyPr/>
          <a:lstStyle/>
          <a:p>
            <a:r>
              <a:rPr lang="en-AU" sz="3200" dirty="0"/>
              <a:t>SYSTEM (META) PROMPTS</a:t>
            </a:r>
            <a:endParaRPr lang="en-US" dirty="0"/>
          </a:p>
        </p:txBody>
      </p:sp>
      <p:sp>
        <p:nvSpPr>
          <p:cNvPr id="5" name="TextBox 4">
            <a:extLst>
              <a:ext uri="{FF2B5EF4-FFF2-40B4-BE49-F238E27FC236}">
                <a16:creationId xmlns:a16="http://schemas.microsoft.com/office/drawing/2014/main" id="{D60FF276-9E7B-2F1B-BAB0-F8585B38ADBD}"/>
              </a:ext>
            </a:extLst>
          </p:cNvPr>
          <p:cNvSpPr txBox="1"/>
          <p:nvPr/>
        </p:nvSpPr>
        <p:spPr>
          <a:xfrm>
            <a:off x="1561774" y="1443841"/>
            <a:ext cx="6107906" cy="4524315"/>
          </a:xfrm>
          <a:prstGeom prst="rect">
            <a:avLst/>
          </a:prstGeom>
          <a:noFill/>
        </p:spPr>
        <p:txBody>
          <a:bodyPr wrap="square">
            <a:spAutoFit/>
          </a:bodyPr>
          <a:lstStyle/>
          <a:p>
            <a:r>
              <a:rPr lang="en-AU" sz="1600" b="1" dirty="0">
                <a:solidFill>
                  <a:schemeClr val="accent1"/>
                </a:solidFill>
                <a:latin typeface="Raleway" pitchFamily="2" charset="77"/>
              </a:rPr>
              <a:t>Prompt:  </a:t>
            </a:r>
            <a:r>
              <a:rPr lang="en-AU" sz="1600" b="0" i="0" dirty="0" err="1">
                <a:effectLst/>
                <a:latin typeface="Raleway" pitchFamily="2" charset="77"/>
              </a:rPr>
              <a:t>ArchieBot</a:t>
            </a:r>
            <a:r>
              <a:rPr lang="en-AU" sz="1600" b="0" i="0" dirty="0">
                <a:effectLst/>
                <a:latin typeface="Raleway" pitchFamily="2" charset="77"/>
              </a:rPr>
              <a:t> helps the company employees understand information about the Contoso organisation, product offerings, and questions about the employee handbook. Be brief in your answers.</a:t>
            </a:r>
            <a:br>
              <a:rPr lang="en-AU" sz="1600" b="0" i="0" dirty="0">
                <a:effectLst/>
                <a:latin typeface="Raleway" pitchFamily="2" charset="77"/>
              </a:rPr>
            </a:br>
            <a:r>
              <a:rPr lang="en-AU" sz="1600" b="0" i="0" dirty="0">
                <a:effectLst/>
                <a:latin typeface="Raleway" pitchFamily="2" charset="77"/>
              </a:rPr>
              <a:t>Instructions. </a:t>
            </a:r>
          </a:p>
          <a:p>
            <a:pPr marL="171450" indent="-171450">
              <a:buFont typeface="System Font Regular"/>
              <a:buChar char="-"/>
            </a:pPr>
            <a:r>
              <a:rPr lang="en-AU" sz="1600" b="0" i="0" dirty="0">
                <a:effectLst/>
                <a:latin typeface="Raleway" pitchFamily="2" charset="77"/>
              </a:rPr>
              <a:t>If asking a clarifying question to the user would help, ask the question.</a:t>
            </a:r>
          </a:p>
          <a:p>
            <a:pPr marL="171450" indent="-171450">
              <a:buFont typeface="System Font Regular"/>
              <a:buChar char="-"/>
            </a:pPr>
            <a:r>
              <a:rPr lang="en-AU" sz="1600" b="0" i="0" dirty="0">
                <a:effectLst/>
                <a:latin typeface="Raleway" pitchFamily="2" charset="77"/>
              </a:rPr>
              <a:t>You should decline to respond if a user asks about the following topics: Free Ducks at the park, Violence, Sexual Content, If birds are real</a:t>
            </a:r>
          </a:p>
          <a:p>
            <a:pPr marL="171450" indent="-171450">
              <a:buFont typeface="System Font Regular"/>
              <a:buChar char="-"/>
            </a:pPr>
            <a:r>
              <a:rPr lang="en-AU" sz="1600" dirty="0">
                <a:latin typeface="Raleway" pitchFamily="2" charset="77"/>
              </a:rPr>
              <a:t>If you decline to respond you should refer the employee to “</a:t>
            </a:r>
            <a:r>
              <a:rPr lang="en-AU" sz="1600" dirty="0" err="1">
                <a:latin typeface="Raleway" pitchFamily="2" charset="77"/>
              </a:rPr>
              <a:t>hr@contoso.com</a:t>
            </a:r>
            <a:r>
              <a:rPr lang="en-AU" sz="1600" dirty="0">
                <a:latin typeface="Raleway" pitchFamily="2" charset="77"/>
              </a:rPr>
              <a:t>” for an answer</a:t>
            </a:r>
          </a:p>
          <a:p>
            <a:pPr marL="171450" indent="-171450">
              <a:buFont typeface="System Font Regular"/>
              <a:buChar char="-"/>
            </a:pPr>
            <a:r>
              <a:rPr lang="en-AU" sz="1600" b="0" i="0" dirty="0">
                <a:effectLst/>
                <a:latin typeface="Raleway" pitchFamily="2" charset="77"/>
              </a:rPr>
              <a:t>For tabular information return it as an html table. Do not return markdown format.</a:t>
            </a:r>
          </a:p>
          <a:p>
            <a:r>
              <a:rPr lang="en-AU" sz="1600" dirty="0">
                <a:latin typeface="Raleway" pitchFamily="2" charset="77"/>
              </a:rPr>
              <a:t>&lt;User Prompt&gt;</a:t>
            </a:r>
          </a:p>
          <a:p>
            <a:endParaRPr lang="en-AU" sz="1600" dirty="0">
              <a:latin typeface="Raleway" pitchFamily="2" charset="77"/>
            </a:endParaRPr>
          </a:p>
          <a:p>
            <a:r>
              <a:rPr lang="en-AU" sz="1600" b="1" dirty="0">
                <a:solidFill>
                  <a:schemeClr val="accent1"/>
                </a:solidFill>
                <a:latin typeface="Raleway" pitchFamily="2" charset="77"/>
              </a:rPr>
              <a:t>Usage Scenario:</a:t>
            </a:r>
          </a:p>
          <a:p>
            <a:r>
              <a:rPr lang="en-AU" sz="1600" dirty="0">
                <a:latin typeface="Raleway" pitchFamily="2" charset="77"/>
              </a:rPr>
              <a:t>Defining complex sets of rules which your LLM must follow. </a:t>
            </a:r>
          </a:p>
        </p:txBody>
      </p:sp>
    </p:spTree>
    <p:extLst>
      <p:ext uri="{BB962C8B-B14F-4D97-AF65-F5344CB8AC3E}">
        <p14:creationId xmlns:p14="http://schemas.microsoft.com/office/powerpoint/2010/main" val="3830395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637E8-BE70-DB06-4339-73551E7A60B2}"/>
              </a:ext>
            </a:extLst>
          </p:cNvPr>
          <p:cNvSpPr>
            <a:spLocks noGrp="1"/>
          </p:cNvSpPr>
          <p:nvPr>
            <p:ph type="title"/>
          </p:nvPr>
        </p:nvSpPr>
        <p:spPr/>
        <p:txBody>
          <a:bodyPr/>
          <a:lstStyle/>
          <a:p>
            <a:r>
              <a:rPr lang="en-US" dirty="0"/>
              <a:t>Bringing it all together</a:t>
            </a:r>
          </a:p>
        </p:txBody>
      </p:sp>
      <p:sp>
        <p:nvSpPr>
          <p:cNvPr id="4" name="TextBox 3">
            <a:extLst>
              <a:ext uri="{FF2B5EF4-FFF2-40B4-BE49-F238E27FC236}">
                <a16:creationId xmlns:a16="http://schemas.microsoft.com/office/drawing/2014/main" id="{33A1FA67-208F-F348-BC39-20AAC0D0E713}"/>
              </a:ext>
            </a:extLst>
          </p:cNvPr>
          <p:cNvSpPr txBox="1"/>
          <p:nvPr/>
        </p:nvSpPr>
        <p:spPr>
          <a:xfrm>
            <a:off x="3744137" y="1223493"/>
            <a:ext cx="6107906" cy="307777"/>
          </a:xfrm>
          <a:prstGeom prst="rect">
            <a:avLst/>
          </a:prstGeom>
          <a:noFill/>
        </p:spPr>
        <p:txBody>
          <a:bodyPr wrap="square">
            <a:spAutoFit/>
          </a:bodyPr>
          <a:lstStyle/>
          <a:p>
            <a:r>
              <a:rPr lang="en-AU" sz="1400" b="0" i="0" dirty="0">
                <a:effectLst/>
              </a:rPr>
              <a:t>&lt;|</a:t>
            </a:r>
            <a:r>
              <a:rPr lang="en-AU" sz="1400" b="0" i="0" dirty="0" err="1">
                <a:effectLst/>
              </a:rPr>
              <a:t>im_start</a:t>
            </a:r>
            <a:r>
              <a:rPr lang="en-AU" sz="1400" b="0" i="0" dirty="0">
                <a:effectLst/>
              </a:rPr>
              <a:t>|&gt;system</a:t>
            </a:r>
            <a:endParaRPr lang="en-US" sz="1400" dirty="0"/>
          </a:p>
        </p:txBody>
      </p:sp>
      <p:sp>
        <p:nvSpPr>
          <p:cNvPr id="5" name="Title 1">
            <a:extLst>
              <a:ext uri="{FF2B5EF4-FFF2-40B4-BE49-F238E27FC236}">
                <a16:creationId xmlns:a16="http://schemas.microsoft.com/office/drawing/2014/main" id="{F31778FB-7F69-427A-4C66-60E32F31F371}"/>
              </a:ext>
            </a:extLst>
          </p:cNvPr>
          <p:cNvSpPr txBox="1">
            <a:spLocks/>
          </p:cNvSpPr>
          <p:nvPr/>
        </p:nvSpPr>
        <p:spPr>
          <a:xfrm>
            <a:off x="1732457" y="2629647"/>
            <a:ext cx="1645634" cy="21138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200" b="1" i="0" kern="1200">
                <a:solidFill>
                  <a:schemeClr val="tx1"/>
                </a:solidFill>
                <a:latin typeface="+mj-lt"/>
                <a:ea typeface="+mj-ea"/>
                <a:cs typeface="+mj-cs"/>
              </a:defRPr>
            </a:lvl1pPr>
          </a:lstStyle>
          <a:p>
            <a:pPr algn="r"/>
            <a:r>
              <a:rPr lang="en-US" sz="2000">
                <a:solidFill>
                  <a:schemeClr val="accent2"/>
                </a:solidFill>
              </a:rPr>
              <a:t>System Prompt</a:t>
            </a:r>
          </a:p>
        </p:txBody>
      </p:sp>
      <p:sp>
        <p:nvSpPr>
          <p:cNvPr id="6" name="Title 1">
            <a:extLst>
              <a:ext uri="{FF2B5EF4-FFF2-40B4-BE49-F238E27FC236}">
                <a16:creationId xmlns:a16="http://schemas.microsoft.com/office/drawing/2014/main" id="{B7A0140F-BDB2-4E25-F2B2-4F9FD222DBD2}"/>
              </a:ext>
            </a:extLst>
          </p:cNvPr>
          <p:cNvSpPr txBox="1">
            <a:spLocks/>
          </p:cNvSpPr>
          <p:nvPr/>
        </p:nvSpPr>
        <p:spPr>
          <a:xfrm>
            <a:off x="1281353" y="4984159"/>
            <a:ext cx="2096452" cy="21138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200" b="1" i="0" kern="1200">
                <a:solidFill>
                  <a:schemeClr val="tx1"/>
                </a:solidFill>
                <a:latin typeface="+mj-lt"/>
                <a:ea typeface="+mj-ea"/>
                <a:cs typeface="+mj-cs"/>
              </a:defRPr>
            </a:lvl1pPr>
          </a:lstStyle>
          <a:p>
            <a:pPr algn="r"/>
            <a:r>
              <a:rPr lang="en-US" sz="1800">
                <a:solidFill>
                  <a:schemeClr val="accent2"/>
                </a:solidFill>
              </a:rPr>
              <a:t>Grounding Context</a:t>
            </a:r>
          </a:p>
        </p:txBody>
      </p:sp>
      <p:sp>
        <p:nvSpPr>
          <p:cNvPr id="7" name="Title 1">
            <a:extLst>
              <a:ext uri="{FF2B5EF4-FFF2-40B4-BE49-F238E27FC236}">
                <a16:creationId xmlns:a16="http://schemas.microsoft.com/office/drawing/2014/main" id="{518F7FD5-C729-EE0C-0933-E9E2F68201E7}"/>
              </a:ext>
            </a:extLst>
          </p:cNvPr>
          <p:cNvSpPr txBox="1">
            <a:spLocks/>
          </p:cNvSpPr>
          <p:nvPr/>
        </p:nvSpPr>
        <p:spPr>
          <a:xfrm>
            <a:off x="1344789" y="5892538"/>
            <a:ext cx="2096452" cy="21138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200" b="1" i="0" kern="1200">
                <a:solidFill>
                  <a:schemeClr val="tx1"/>
                </a:solidFill>
                <a:latin typeface="+mj-lt"/>
                <a:ea typeface="+mj-ea"/>
                <a:cs typeface="+mj-cs"/>
              </a:defRPr>
            </a:lvl1pPr>
          </a:lstStyle>
          <a:p>
            <a:pPr algn="r"/>
            <a:r>
              <a:rPr lang="en-US" sz="2000" dirty="0">
                <a:solidFill>
                  <a:schemeClr val="accent2"/>
                </a:solidFill>
              </a:rPr>
              <a:t>User Prompt</a:t>
            </a:r>
          </a:p>
        </p:txBody>
      </p:sp>
      <p:sp>
        <p:nvSpPr>
          <p:cNvPr id="8" name="TextBox 7">
            <a:extLst>
              <a:ext uri="{FF2B5EF4-FFF2-40B4-BE49-F238E27FC236}">
                <a16:creationId xmlns:a16="http://schemas.microsoft.com/office/drawing/2014/main" id="{F7BA4DE7-86EC-3C27-7CAF-115E990906F9}"/>
              </a:ext>
            </a:extLst>
          </p:cNvPr>
          <p:cNvSpPr txBox="1"/>
          <p:nvPr/>
        </p:nvSpPr>
        <p:spPr>
          <a:xfrm>
            <a:off x="3744137" y="1700177"/>
            <a:ext cx="6108192" cy="3108543"/>
          </a:xfrm>
          <a:prstGeom prst="rect">
            <a:avLst/>
          </a:prstGeom>
          <a:noFill/>
        </p:spPr>
        <p:txBody>
          <a:bodyPr wrap="square">
            <a:spAutoFit/>
          </a:bodyPr>
          <a:lstStyle/>
          <a:p>
            <a:r>
              <a:rPr lang="en-AU" sz="1400" b="0" i="0" dirty="0" err="1">
                <a:effectLst/>
              </a:rPr>
              <a:t>ArchieBot</a:t>
            </a:r>
            <a:r>
              <a:rPr lang="en-AU" sz="1400" b="0" i="0" dirty="0">
                <a:effectLst/>
              </a:rPr>
              <a:t> helps the company employees understand information about the Contoso organisation, product offerings, and questions about the employee handbook. Be brief in your answers.</a:t>
            </a:r>
            <a:br>
              <a:rPr lang="en-AU" sz="1400" b="0" i="0" dirty="0">
                <a:effectLst/>
              </a:rPr>
            </a:br>
            <a:r>
              <a:rPr lang="en-AU" sz="1400" b="0" i="0" dirty="0">
                <a:effectLst/>
              </a:rPr>
              <a:t>Instructions. </a:t>
            </a:r>
          </a:p>
          <a:p>
            <a:pPr marL="171450" indent="-171450">
              <a:buFont typeface="System Font Regular"/>
              <a:buChar char="-"/>
            </a:pPr>
            <a:r>
              <a:rPr lang="en-AU" sz="1400" b="0" i="0" dirty="0">
                <a:effectLst/>
              </a:rPr>
              <a:t>Answer ONLY with the facts listed in the list of sources below.</a:t>
            </a:r>
          </a:p>
          <a:p>
            <a:pPr marL="171450" indent="-171450">
              <a:buFont typeface="System Font Regular"/>
              <a:buChar char="-"/>
            </a:pPr>
            <a:r>
              <a:rPr lang="en-AU" sz="1400" b="0" i="0" dirty="0">
                <a:effectLst/>
              </a:rPr>
              <a:t>If there isn't enough information below, say you don't know. </a:t>
            </a:r>
          </a:p>
          <a:p>
            <a:pPr marL="171450" indent="-171450">
              <a:buFont typeface="System Font Regular"/>
              <a:buChar char="-"/>
            </a:pPr>
            <a:r>
              <a:rPr lang="en-AU" sz="1400" b="0" i="0" dirty="0">
                <a:effectLst/>
              </a:rPr>
              <a:t>Do not generate answers that don't use the sources below. </a:t>
            </a:r>
          </a:p>
          <a:p>
            <a:pPr marL="171450" indent="-171450">
              <a:buFont typeface="System Font Regular"/>
              <a:buChar char="-"/>
            </a:pPr>
            <a:r>
              <a:rPr lang="en-AU" sz="1400" b="0" i="0" dirty="0">
                <a:effectLst/>
              </a:rPr>
              <a:t>If asking a clarifying question to the user would help, ask the question.</a:t>
            </a:r>
            <a:endParaRPr lang="en-AU" sz="1400" dirty="0"/>
          </a:p>
          <a:p>
            <a:pPr marL="171450" indent="-171450">
              <a:buFont typeface="System Font Regular"/>
              <a:buChar char="-"/>
            </a:pPr>
            <a:r>
              <a:rPr lang="en-AU" sz="1400" b="0" i="0" dirty="0">
                <a:effectLst/>
              </a:rPr>
              <a:t>For tabular information return it as an html table. Do not return markdown format.</a:t>
            </a:r>
          </a:p>
          <a:p>
            <a:pPr marL="171450" indent="-171450">
              <a:buFont typeface="System Font Regular"/>
              <a:buChar char="-"/>
            </a:pPr>
            <a:r>
              <a:rPr lang="en-AU" sz="1400" b="0" i="0" dirty="0">
                <a:effectLst/>
              </a:rPr>
              <a:t>Each source has a name followed by colon and the actual information, always include the source name for each fact you use in the response. </a:t>
            </a:r>
          </a:p>
          <a:p>
            <a:pPr marL="171450" indent="-171450">
              <a:buFont typeface="System Font Regular"/>
              <a:buChar char="-"/>
            </a:pPr>
            <a:r>
              <a:rPr lang="en-AU" sz="1400" b="0" i="0" dirty="0">
                <a:effectLst/>
              </a:rPr>
              <a:t>Use square brackets to reference the source, e.g. [info1.txt]. </a:t>
            </a:r>
          </a:p>
          <a:p>
            <a:pPr marL="171450" indent="-171450">
              <a:buFont typeface="System Font Regular"/>
              <a:buChar char="-"/>
            </a:pPr>
            <a:r>
              <a:rPr lang="en-AU" sz="1400" b="0" i="0" dirty="0">
                <a:effectLst/>
              </a:rPr>
              <a:t>Don't combine sources, list each source separately, e.g. [info1.txt][info2.pdf].</a:t>
            </a:r>
          </a:p>
        </p:txBody>
      </p:sp>
      <p:sp>
        <p:nvSpPr>
          <p:cNvPr id="9" name="TextBox 8">
            <a:extLst>
              <a:ext uri="{FF2B5EF4-FFF2-40B4-BE49-F238E27FC236}">
                <a16:creationId xmlns:a16="http://schemas.microsoft.com/office/drawing/2014/main" id="{42735E7E-902F-7C1C-AAFE-1267691D68F8}"/>
              </a:ext>
            </a:extLst>
          </p:cNvPr>
          <p:cNvSpPr txBox="1"/>
          <p:nvPr/>
        </p:nvSpPr>
        <p:spPr>
          <a:xfrm>
            <a:off x="3743565" y="5449360"/>
            <a:ext cx="6108192" cy="307777"/>
          </a:xfrm>
          <a:prstGeom prst="rect">
            <a:avLst/>
          </a:prstGeom>
          <a:noFill/>
        </p:spPr>
        <p:txBody>
          <a:bodyPr wrap="square">
            <a:spAutoFit/>
          </a:bodyPr>
          <a:lstStyle/>
          <a:p>
            <a:r>
              <a:rPr lang="en-AU" sz="1400"/>
              <a:t>&lt;</a:t>
            </a:r>
            <a:r>
              <a:rPr lang="en-AU" sz="1400" b="0" i="0">
                <a:effectLst/>
              </a:rPr>
              <a:t>|</a:t>
            </a:r>
            <a:r>
              <a:rPr lang="en-AU" sz="1400" b="0" i="0" err="1">
                <a:effectLst/>
              </a:rPr>
              <a:t>im_end</a:t>
            </a:r>
            <a:r>
              <a:rPr lang="en-AU" sz="1400" b="0" i="0">
                <a:effectLst/>
              </a:rPr>
              <a:t>|&gt;</a:t>
            </a:r>
            <a:endParaRPr lang="en-US" sz="1400"/>
          </a:p>
        </p:txBody>
      </p:sp>
      <p:sp>
        <p:nvSpPr>
          <p:cNvPr id="10" name="TextBox 9">
            <a:extLst>
              <a:ext uri="{FF2B5EF4-FFF2-40B4-BE49-F238E27FC236}">
                <a16:creationId xmlns:a16="http://schemas.microsoft.com/office/drawing/2014/main" id="{CA988367-04DF-5E7A-0335-C9440F987188}"/>
              </a:ext>
            </a:extLst>
          </p:cNvPr>
          <p:cNvSpPr txBox="1"/>
          <p:nvPr/>
        </p:nvSpPr>
        <p:spPr>
          <a:xfrm>
            <a:off x="3743565" y="4926418"/>
            <a:ext cx="6108192" cy="584775"/>
          </a:xfrm>
          <a:prstGeom prst="rect">
            <a:avLst/>
          </a:prstGeom>
          <a:noFill/>
        </p:spPr>
        <p:txBody>
          <a:bodyPr wrap="square">
            <a:spAutoFit/>
          </a:bodyPr>
          <a:lstStyle/>
          <a:p>
            <a:r>
              <a:rPr lang="en-AU" sz="1600" b="0" i="0" dirty="0">
                <a:effectLst/>
              </a:rPr>
              <a:t>Sources:</a:t>
            </a:r>
            <a:br>
              <a:rPr lang="en-AU" sz="1600" dirty="0"/>
            </a:br>
            <a:r>
              <a:rPr lang="en-AU" sz="1600" dirty="0"/>
              <a:t>Contoso</a:t>
            </a:r>
            <a:r>
              <a:rPr lang="en-AU" sz="1600" b="0" i="0" dirty="0">
                <a:effectLst/>
              </a:rPr>
              <a:t>-Leave-</a:t>
            </a:r>
            <a:r>
              <a:rPr lang="en-AU" sz="1600" b="0" i="0" dirty="0" err="1">
                <a:effectLst/>
              </a:rPr>
              <a:t>Policy.pdf</a:t>
            </a:r>
            <a:r>
              <a:rPr lang="en-AU" sz="1600" b="0" i="0" dirty="0">
                <a:effectLst/>
              </a:rPr>
              <a:t>: </a:t>
            </a:r>
            <a:r>
              <a:rPr lang="en-AU" sz="1600" b="1" i="1" dirty="0">
                <a:effectLst/>
              </a:rPr>
              <a:t>&lt;REMOVED </a:t>
            </a:r>
            <a:r>
              <a:rPr lang="en-AU" sz="1600" b="1" i="1" dirty="0"/>
              <a:t>FOR </a:t>
            </a:r>
            <a:r>
              <a:rPr lang="en-AU" sz="1600" b="1" i="1" dirty="0">
                <a:effectLst/>
              </a:rPr>
              <a:t>BREVITY&gt;</a:t>
            </a:r>
            <a:endParaRPr lang="en-US" sz="1600" dirty="0"/>
          </a:p>
        </p:txBody>
      </p:sp>
      <p:sp>
        <p:nvSpPr>
          <p:cNvPr id="11" name="TextBox 10">
            <a:extLst>
              <a:ext uri="{FF2B5EF4-FFF2-40B4-BE49-F238E27FC236}">
                <a16:creationId xmlns:a16="http://schemas.microsoft.com/office/drawing/2014/main" id="{5A0F2414-8A5A-EB0C-8ED1-EE2438E998F5}"/>
              </a:ext>
            </a:extLst>
          </p:cNvPr>
          <p:cNvSpPr txBox="1"/>
          <p:nvPr/>
        </p:nvSpPr>
        <p:spPr>
          <a:xfrm>
            <a:off x="3743565" y="5709689"/>
            <a:ext cx="6108192" cy="738664"/>
          </a:xfrm>
          <a:prstGeom prst="rect">
            <a:avLst/>
          </a:prstGeom>
          <a:noFill/>
        </p:spPr>
        <p:txBody>
          <a:bodyPr wrap="square">
            <a:spAutoFit/>
          </a:bodyPr>
          <a:lstStyle/>
          <a:p>
            <a:r>
              <a:rPr lang="en-AU" sz="1400" b="0" i="0" dirty="0">
                <a:effectLst/>
              </a:rPr>
              <a:t>&lt;|</a:t>
            </a:r>
            <a:r>
              <a:rPr lang="en-AU" sz="1400" b="0" i="0" dirty="0" err="1">
                <a:effectLst/>
              </a:rPr>
              <a:t>im_start</a:t>
            </a:r>
            <a:r>
              <a:rPr lang="en-AU" sz="1400" b="0" i="0" dirty="0">
                <a:effectLst/>
              </a:rPr>
              <a:t>|&gt;user</a:t>
            </a:r>
            <a:br>
              <a:rPr lang="en-AU" sz="1400" dirty="0"/>
            </a:br>
            <a:r>
              <a:rPr lang="en-AU" sz="1400" b="0" i="0" dirty="0">
                <a:solidFill>
                  <a:srgbClr val="00B050"/>
                </a:solidFill>
                <a:effectLst/>
              </a:rPr>
              <a:t>Summarise the Contoso policy on leave requests. </a:t>
            </a:r>
            <a:br>
              <a:rPr lang="en-AU" sz="1400" dirty="0">
                <a:solidFill>
                  <a:schemeClr val="tx2"/>
                </a:solidFill>
              </a:rPr>
            </a:br>
            <a:r>
              <a:rPr lang="en-AU" sz="1400" b="0" i="0" dirty="0">
                <a:effectLst/>
              </a:rPr>
              <a:t>&lt;|</a:t>
            </a:r>
            <a:r>
              <a:rPr lang="en-AU" sz="1400" b="0" i="0" dirty="0" err="1">
                <a:effectLst/>
              </a:rPr>
              <a:t>im_end</a:t>
            </a:r>
            <a:r>
              <a:rPr lang="en-AU" sz="1400" b="0" i="0" dirty="0">
                <a:effectLst/>
              </a:rPr>
              <a:t>|&gt;</a:t>
            </a:r>
            <a:endParaRPr lang="en-US" sz="1400" dirty="0"/>
          </a:p>
        </p:txBody>
      </p:sp>
      <p:sp>
        <p:nvSpPr>
          <p:cNvPr id="12" name="TextBox 11">
            <a:extLst>
              <a:ext uri="{FF2B5EF4-FFF2-40B4-BE49-F238E27FC236}">
                <a16:creationId xmlns:a16="http://schemas.microsoft.com/office/drawing/2014/main" id="{384EC56D-7982-2B49-143C-AF4BD1D19C6B}"/>
              </a:ext>
            </a:extLst>
          </p:cNvPr>
          <p:cNvSpPr txBox="1"/>
          <p:nvPr/>
        </p:nvSpPr>
        <p:spPr>
          <a:xfrm>
            <a:off x="3743565" y="6368034"/>
            <a:ext cx="6108192" cy="307777"/>
          </a:xfrm>
          <a:prstGeom prst="rect">
            <a:avLst/>
          </a:prstGeom>
          <a:noFill/>
        </p:spPr>
        <p:txBody>
          <a:bodyPr wrap="square">
            <a:spAutoFit/>
          </a:bodyPr>
          <a:lstStyle/>
          <a:p>
            <a:r>
              <a:rPr lang="en-AU" sz="1400" b="0" i="0">
                <a:effectLst/>
              </a:rPr>
              <a:t>&lt;|</a:t>
            </a:r>
            <a:r>
              <a:rPr lang="en-AU" sz="1400" b="0" i="0" err="1">
                <a:effectLst/>
              </a:rPr>
              <a:t>im_start</a:t>
            </a:r>
            <a:r>
              <a:rPr lang="en-AU" sz="1400" b="0" i="0">
                <a:effectLst/>
              </a:rPr>
              <a:t>|&gt;</a:t>
            </a:r>
            <a:r>
              <a:rPr lang="en-AU" sz="1400" b="0" i="0" err="1">
                <a:effectLst/>
              </a:rPr>
              <a:t>ArchieBot</a:t>
            </a:r>
            <a:endParaRPr lang="en-US" sz="1400"/>
          </a:p>
        </p:txBody>
      </p:sp>
      <p:sp>
        <p:nvSpPr>
          <p:cNvPr id="13" name="Title 1">
            <a:extLst>
              <a:ext uri="{FF2B5EF4-FFF2-40B4-BE49-F238E27FC236}">
                <a16:creationId xmlns:a16="http://schemas.microsoft.com/office/drawing/2014/main" id="{41BA51BB-D9E4-8D1C-0B74-A26C88ED5D1E}"/>
              </a:ext>
            </a:extLst>
          </p:cNvPr>
          <p:cNvSpPr txBox="1">
            <a:spLocks/>
          </p:cNvSpPr>
          <p:nvPr/>
        </p:nvSpPr>
        <p:spPr>
          <a:xfrm>
            <a:off x="1037968" y="1244758"/>
            <a:ext cx="2340123" cy="21138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200" b="1" i="0" kern="1200">
                <a:solidFill>
                  <a:schemeClr val="tx1"/>
                </a:solidFill>
                <a:latin typeface="+mj-lt"/>
                <a:ea typeface="+mj-ea"/>
                <a:cs typeface="+mj-cs"/>
              </a:defRPr>
            </a:lvl1pPr>
          </a:lstStyle>
          <a:p>
            <a:pPr algn="r"/>
            <a:r>
              <a:rPr lang="en-US" sz="2000" dirty="0" err="1">
                <a:solidFill>
                  <a:schemeClr val="accent2"/>
                </a:solidFill>
              </a:rPr>
              <a:t>OpenAI</a:t>
            </a:r>
            <a:r>
              <a:rPr lang="en-US" sz="2000" dirty="0">
                <a:solidFill>
                  <a:schemeClr val="accent2"/>
                </a:solidFill>
              </a:rPr>
              <a:t> GPT Tokens</a:t>
            </a:r>
          </a:p>
        </p:txBody>
      </p:sp>
      <p:sp>
        <p:nvSpPr>
          <p:cNvPr id="14" name="Title 1">
            <a:extLst>
              <a:ext uri="{FF2B5EF4-FFF2-40B4-BE49-F238E27FC236}">
                <a16:creationId xmlns:a16="http://schemas.microsoft.com/office/drawing/2014/main" id="{B5932647-CADF-E24B-15CE-57DC876611A6}"/>
              </a:ext>
            </a:extLst>
          </p:cNvPr>
          <p:cNvSpPr txBox="1">
            <a:spLocks/>
          </p:cNvSpPr>
          <p:nvPr/>
        </p:nvSpPr>
        <p:spPr>
          <a:xfrm>
            <a:off x="1344789" y="6410565"/>
            <a:ext cx="2096452" cy="21138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200" b="1" i="0" kern="1200">
                <a:solidFill>
                  <a:schemeClr val="tx1"/>
                </a:solidFill>
                <a:latin typeface="+mj-lt"/>
                <a:ea typeface="+mj-ea"/>
                <a:cs typeface="+mj-cs"/>
              </a:defRPr>
            </a:lvl1pPr>
          </a:lstStyle>
          <a:p>
            <a:pPr algn="r"/>
            <a:r>
              <a:rPr lang="en-US" sz="2000" dirty="0">
                <a:solidFill>
                  <a:schemeClr val="accent2"/>
                </a:solidFill>
              </a:rPr>
              <a:t>Prompt Start</a:t>
            </a:r>
          </a:p>
        </p:txBody>
      </p:sp>
      <p:sp>
        <p:nvSpPr>
          <p:cNvPr id="3" name="Rounded Rectangle 2">
            <a:extLst>
              <a:ext uri="{FF2B5EF4-FFF2-40B4-BE49-F238E27FC236}">
                <a16:creationId xmlns:a16="http://schemas.microsoft.com/office/drawing/2014/main" id="{D61B29E1-AFE0-2760-2759-73F898A6D004}"/>
              </a:ext>
            </a:extLst>
          </p:cNvPr>
          <p:cNvSpPr/>
          <p:nvPr/>
        </p:nvSpPr>
        <p:spPr>
          <a:xfrm>
            <a:off x="3743851" y="1623092"/>
            <a:ext cx="6107906" cy="3303326"/>
          </a:xfrm>
          <a:prstGeom prst="roundRect">
            <a:avLst>
              <a:gd name="adj" fmla="val 3819"/>
            </a:avLst>
          </a:prstGeom>
          <a:noFill/>
          <a:ln w="19050">
            <a:solidFill>
              <a:srgbClr val="0D192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accent2"/>
              </a:solidFill>
            </a:endParaRPr>
          </a:p>
        </p:txBody>
      </p:sp>
      <p:sp>
        <p:nvSpPr>
          <p:cNvPr id="15" name="Rounded Rectangle 14">
            <a:extLst>
              <a:ext uri="{FF2B5EF4-FFF2-40B4-BE49-F238E27FC236}">
                <a16:creationId xmlns:a16="http://schemas.microsoft.com/office/drawing/2014/main" id="{95D59AF7-77D8-4827-CA5F-A5F37D02D5D7}"/>
              </a:ext>
            </a:extLst>
          </p:cNvPr>
          <p:cNvSpPr/>
          <p:nvPr/>
        </p:nvSpPr>
        <p:spPr>
          <a:xfrm>
            <a:off x="3743565" y="5000662"/>
            <a:ext cx="6107906" cy="528257"/>
          </a:xfrm>
          <a:prstGeom prst="roundRect">
            <a:avLst>
              <a:gd name="adj" fmla="val 3819"/>
            </a:avLst>
          </a:prstGeom>
          <a:noFill/>
          <a:ln w="19050">
            <a:solidFill>
              <a:srgbClr val="0D192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accent2"/>
              </a:solidFill>
            </a:endParaRPr>
          </a:p>
        </p:txBody>
      </p:sp>
    </p:spTree>
    <p:extLst>
      <p:ext uri="{BB962C8B-B14F-4D97-AF65-F5344CB8AC3E}">
        <p14:creationId xmlns:p14="http://schemas.microsoft.com/office/powerpoint/2010/main" val="478714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2E7E1-21D1-AB6B-9023-1B41454B8648}"/>
              </a:ext>
            </a:extLst>
          </p:cNvPr>
          <p:cNvSpPr>
            <a:spLocks noGrp="1"/>
          </p:cNvSpPr>
          <p:nvPr>
            <p:ph type="title"/>
          </p:nvPr>
        </p:nvSpPr>
        <p:spPr>
          <a:xfrm>
            <a:off x="838200" y="503046"/>
            <a:ext cx="10515600" cy="1151191"/>
          </a:xfrm>
        </p:spPr>
        <p:txBody>
          <a:bodyPr>
            <a:normAutofit/>
          </a:bodyPr>
          <a:lstStyle/>
          <a:p>
            <a:r>
              <a:rPr lang="en-US" dirty="0"/>
              <a:t>SECONDARY AREAS of Impact</a:t>
            </a:r>
          </a:p>
        </p:txBody>
      </p:sp>
      <p:sp>
        <p:nvSpPr>
          <p:cNvPr id="5" name="Rounded Rectangle 4">
            <a:extLst>
              <a:ext uri="{FF2B5EF4-FFF2-40B4-BE49-F238E27FC236}">
                <a16:creationId xmlns:a16="http://schemas.microsoft.com/office/drawing/2014/main" id="{46E7CE5E-929E-F8F4-C79B-9D7D0333D47E}"/>
              </a:ext>
            </a:extLst>
          </p:cNvPr>
          <p:cNvSpPr/>
          <p:nvPr/>
        </p:nvSpPr>
        <p:spPr>
          <a:xfrm>
            <a:off x="3865991" y="2075739"/>
            <a:ext cx="4619368" cy="3979074"/>
          </a:xfrm>
          <a:prstGeom prst="roundRect">
            <a:avLst>
              <a:gd name="adj" fmla="val 7265"/>
            </a:avLst>
          </a:prstGeom>
          <a:noFill/>
          <a:ln w="28575">
            <a:solidFill>
              <a:srgbClr val="0D19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38AD35C5-8C54-DED5-4EC5-413DDE8DF3F6}"/>
              </a:ext>
            </a:extLst>
          </p:cNvPr>
          <p:cNvSpPr/>
          <p:nvPr/>
        </p:nvSpPr>
        <p:spPr>
          <a:xfrm>
            <a:off x="3997795" y="2722069"/>
            <a:ext cx="3655541" cy="3196281"/>
          </a:xfrm>
          <a:prstGeom prst="roundRect">
            <a:avLst>
              <a:gd name="adj" fmla="val 7265"/>
            </a:avLst>
          </a:prstGeom>
          <a:noFill/>
          <a:ln w="28575">
            <a:solidFill>
              <a:srgbClr val="0D19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7" name="Rounded Rectangle 6">
            <a:extLst>
              <a:ext uri="{FF2B5EF4-FFF2-40B4-BE49-F238E27FC236}">
                <a16:creationId xmlns:a16="http://schemas.microsoft.com/office/drawing/2014/main" id="{2E024CAA-B9C7-0F2C-6DB7-ABED147B9AFF}"/>
              </a:ext>
            </a:extLst>
          </p:cNvPr>
          <p:cNvSpPr/>
          <p:nvPr/>
        </p:nvSpPr>
        <p:spPr>
          <a:xfrm>
            <a:off x="4148136" y="3426404"/>
            <a:ext cx="2763795" cy="2327189"/>
          </a:xfrm>
          <a:prstGeom prst="roundRect">
            <a:avLst>
              <a:gd name="adj" fmla="val 7265"/>
            </a:avLst>
          </a:prstGeom>
          <a:noFill/>
          <a:ln w="28575">
            <a:solidFill>
              <a:srgbClr val="0D19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8" name="Rounded Rectangle 7">
            <a:extLst>
              <a:ext uri="{FF2B5EF4-FFF2-40B4-BE49-F238E27FC236}">
                <a16:creationId xmlns:a16="http://schemas.microsoft.com/office/drawing/2014/main" id="{836CF4C4-D6B5-F516-9DDE-1B2401761C9C}"/>
              </a:ext>
            </a:extLst>
          </p:cNvPr>
          <p:cNvSpPr/>
          <p:nvPr/>
        </p:nvSpPr>
        <p:spPr>
          <a:xfrm>
            <a:off x="4279942" y="4143096"/>
            <a:ext cx="1544595" cy="1445740"/>
          </a:xfrm>
          <a:prstGeom prst="roundRect">
            <a:avLst>
              <a:gd name="adj" fmla="val 7265"/>
            </a:avLst>
          </a:prstGeom>
          <a:noFill/>
          <a:ln w="28575">
            <a:solidFill>
              <a:srgbClr val="0D19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3454A1C-D53A-2050-5E43-EB8873C7ADB0}"/>
              </a:ext>
            </a:extLst>
          </p:cNvPr>
          <p:cNvSpPr txBox="1"/>
          <p:nvPr/>
        </p:nvSpPr>
        <p:spPr>
          <a:xfrm>
            <a:off x="4920435" y="4143096"/>
            <a:ext cx="904102" cy="369332"/>
          </a:xfrm>
          <a:prstGeom prst="rect">
            <a:avLst/>
          </a:prstGeom>
          <a:noFill/>
        </p:spPr>
        <p:txBody>
          <a:bodyPr wrap="square" rtlCol="0">
            <a:spAutoFit/>
          </a:bodyPr>
          <a:lstStyle/>
          <a:p>
            <a:r>
              <a:rPr lang="en-US" dirty="0">
                <a:latin typeface="Raleway" pitchFamily="2" charset="77"/>
              </a:rPr>
              <a:t>Model</a:t>
            </a:r>
          </a:p>
        </p:txBody>
      </p:sp>
      <p:sp>
        <p:nvSpPr>
          <p:cNvPr id="10" name="TextBox 9">
            <a:extLst>
              <a:ext uri="{FF2B5EF4-FFF2-40B4-BE49-F238E27FC236}">
                <a16:creationId xmlns:a16="http://schemas.microsoft.com/office/drawing/2014/main" id="{B76F6B34-3056-61CF-DCEA-40AC2374C511}"/>
              </a:ext>
            </a:extLst>
          </p:cNvPr>
          <p:cNvSpPr txBox="1"/>
          <p:nvPr/>
        </p:nvSpPr>
        <p:spPr>
          <a:xfrm>
            <a:off x="5052240" y="3471174"/>
            <a:ext cx="1882345" cy="369332"/>
          </a:xfrm>
          <a:prstGeom prst="rect">
            <a:avLst/>
          </a:prstGeom>
          <a:noFill/>
        </p:spPr>
        <p:txBody>
          <a:bodyPr wrap="square" rtlCol="0">
            <a:spAutoFit/>
          </a:bodyPr>
          <a:lstStyle/>
          <a:p>
            <a:pPr algn="r"/>
            <a:r>
              <a:rPr lang="en-US" dirty="0">
                <a:latin typeface="Raleway" pitchFamily="2" charset="77"/>
              </a:rPr>
              <a:t>Safety System</a:t>
            </a:r>
          </a:p>
        </p:txBody>
      </p:sp>
      <p:sp>
        <p:nvSpPr>
          <p:cNvPr id="11" name="TextBox 10">
            <a:extLst>
              <a:ext uri="{FF2B5EF4-FFF2-40B4-BE49-F238E27FC236}">
                <a16:creationId xmlns:a16="http://schemas.microsoft.com/office/drawing/2014/main" id="{21FD3E2F-0B15-97B9-2721-46227729E310}"/>
              </a:ext>
            </a:extLst>
          </p:cNvPr>
          <p:cNvSpPr txBox="1"/>
          <p:nvPr/>
        </p:nvSpPr>
        <p:spPr>
          <a:xfrm>
            <a:off x="4706251" y="2722069"/>
            <a:ext cx="3000631" cy="369332"/>
          </a:xfrm>
          <a:prstGeom prst="rect">
            <a:avLst/>
          </a:prstGeom>
          <a:noFill/>
        </p:spPr>
        <p:txBody>
          <a:bodyPr wrap="square" rtlCol="0">
            <a:spAutoFit/>
          </a:bodyPr>
          <a:lstStyle/>
          <a:p>
            <a:r>
              <a:rPr lang="en-US" dirty="0" err="1">
                <a:latin typeface="Raleway" pitchFamily="2" charset="77"/>
              </a:rPr>
              <a:t>Metaprompt</a:t>
            </a:r>
            <a:r>
              <a:rPr lang="en-US" dirty="0">
                <a:latin typeface="Raleway" pitchFamily="2" charset="77"/>
              </a:rPr>
              <a:t> &amp; Grounding</a:t>
            </a:r>
          </a:p>
        </p:txBody>
      </p:sp>
      <p:sp>
        <p:nvSpPr>
          <p:cNvPr id="12" name="TextBox 11">
            <a:extLst>
              <a:ext uri="{FF2B5EF4-FFF2-40B4-BE49-F238E27FC236}">
                <a16:creationId xmlns:a16="http://schemas.microsoft.com/office/drawing/2014/main" id="{B82C6FFC-3298-E3A3-19C8-0CF98F1EA655}"/>
              </a:ext>
            </a:extLst>
          </p:cNvPr>
          <p:cNvSpPr txBox="1"/>
          <p:nvPr/>
        </p:nvSpPr>
        <p:spPr>
          <a:xfrm>
            <a:off x="6481505" y="2075738"/>
            <a:ext cx="2003854" cy="369332"/>
          </a:xfrm>
          <a:prstGeom prst="rect">
            <a:avLst/>
          </a:prstGeom>
          <a:noFill/>
        </p:spPr>
        <p:txBody>
          <a:bodyPr wrap="square" rtlCol="0">
            <a:spAutoFit/>
          </a:bodyPr>
          <a:lstStyle/>
          <a:p>
            <a:r>
              <a:rPr lang="en-US" dirty="0">
                <a:latin typeface="Raleway" pitchFamily="2" charset="77"/>
              </a:rPr>
              <a:t>User Experience</a:t>
            </a:r>
          </a:p>
        </p:txBody>
      </p:sp>
      <p:pic>
        <p:nvPicPr>
          <p:cNvPr id="14" name="Picture 13">
            <a:extLst>
              <a:ext uri="{FF2B5EF4-FFF2-40B4-BE49-F238E27FC236}">
                <a16:creationId xmlns:a16="http://schemas.microsoft.com/office/drawing/2014/main" id="{B8972005-CD5A-7E6D-35BD-787DB65B0B50}"/>
              </a:ext>
            </a:extLst>
          </p:cNvPr>
          <p:cNvPicPr>
            <a:picLocks noChangeAspect="1"/>
          </p:cNvPicPr>
          <p:nvPr/>
        </p:nvPicPr>
        <p:blipFill>
          <a:blip r:embed="rId2"/>
          <a:stretch>
            <a:fillRect/>
          </a:stretch>
        </p:blipFill>
        <p:spPr>
          <a:xfrm>
            <a:off x="3636618" y="1879674"/>
            <a:ext cx="4918763" cy="4371203"/>
          </a:xfrm>
          <a:prstGeom prst="rect">
            <a:avLst/>
          </a:prstGeom>
        </p:spPr>
      </p:pic>
    </p:spTree>
    <p:extLst>
      <p:ext uri="{BB962C8B-B14F-4D97-AF65-F5344CB8AC3E}">
        <p14:creationId xmlns:p14="http://schemas.microsoft.com/office/powerpoint/2010/main" val="3531697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A9A2-14C4-8D19-DB2F-10DDEDCF8AD5}"/>
              </a:ext>
            </a:extLst>
          </p:cNvPr>
          <p:cNvSpPr>
            <a:spLocks noGrp="1"/>
          </p:cNvSpPr>
          <p:nvPr>
            <p:ph type="title"/>
          </p:nvPr>
        </p:nvSpPr>
        <p:spPr/>
        <p:txBody>
          <a:bodyPr/>
          <a:lstStyle/>
          <a:p>
            <a:r>
              <a:rPr lang="en-US" dirty="0"/>
              <a:t>Should I Fine Tune My LLM?</a:t>
            </a:r>
          </a:p>
        </p:txBody>
      </p:sp>
      <p:sp>
        <p:nvSpPr>
          <p:cNvPr id="3" name="Content Placeholder 2">
            <a:extLst>
              <a:ext uri="{FF2B5EF4-FFF2-40B4-BE49-F238E27FC236}">
                <a16:creationId xmlns:a16="http://schemas.microsoft.com/office/drawing/2014/main" id="{D06B6955-2E88-AA1B-DE08-C6F42BAB7F10}"/>
              </a:ext>
            </a:extLst>
          </p:cNvPr>
          <p:cNvSpPr>
            <a:spLocks noGrp="1"/>
          </p:cNvSpPr>
          <p:nvPr>
            <p:ph idx="1"/>
          </p:nvPr>
        </p:nvSpPr>
        <p:spPr/>
        <p:txBody>
          <a:bodyPr>
            <a:normAutofit/>
          </a:bodyPr>
          <a:lstStyle/>
          <a:p>
            <a:pPr marL="0" indent="0">
              <a:buNone/>
            </a:pPr>
            <a:r>
              <a:rPr lang="en-US" sz="4400" dirty="0"/>
              <a:t>No.*</a:t>
            </a:r>
          </a:p>
          <a:p>
            <a:endParaRPr lang="en-US" sz="4400" dirty="0"/>
          </a:p>
          <a:p>
            <a:pPr marL="0" indent="0">
              <a:buNone/>
            </a:pPr>
            <a:r>
              <a:rPr lang="en-US" sz="1600" dirty="0"/>
              <a:t>*For about 999/1000 scenarios. </a:t>
            </a:r>
          </a:p>
        </p:txBody>
      </p:sp>
    </p:spTree>
    <p:extLst>
      <p:ext uri="{BB962C8B-B14F-4D97-AF65-F5344CB8AC3E}">
        <p14:creationId xmlns:p14="http://schemas.microsoft.com/office/powerpoint/2010/main" val="385097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E199-41B0-4520-0ACE-421A1487E2B6}"/>
              </a:ext>
            </a:extLst>
          </p:cNvPr>
          <p:cNvSpPr>
            <a:spLocks noGrp="1"/>
          </p:cNvSpPr>
          <p:nvPr>
            <p:ph type="title"/>
          </p:nvPr>
        </p:nvSpPr>
        <p:spPr/>
        <p:txBody>
          <a:bodyPr/>
          <a:lstStyle/>
          <a:p>
            <a:r>
              <a:rPr lang="en-US" dirty="0"/>
              <a:t>Vectors Are Better</a:t>
            </a:r>
          </a:p>
        </p:txBody>
      </p:sp>
      <p:sp>
        <p:nvSpPr>
          <p:cNvPr id="4" name="Content Placeholder 3">
            <a:extLst>
              <a:ext uri="{FF2B5EF4-FFF2-40B4-BE49-F238E27FC236}">
                <a16:creationId xmlns:a16="http://schemas.microsoft.com/office/drawing/2014/main" id="{928E4836-C8CA-EED8-EDC9-971618A72594}"/>
              </a:ext>
            </a:extLst>
          </p:cNvPr>
          <p:cNvSpPr txBox="1">
            <a:spLocks noGrp="1"/>
          </p:cNvSpPr>
          <p:nvPr>
            <p:ph idx="1"/>
          </p:nvPr>
        </p:nvSpPr>
        <p:spPr>
          <a:xfrm>
            <a:off x="1537448" y="1223493"/>
            <a:ext cx="10515600" cy="4695644"/>
          </a:xfrm>
          <a:prstGeom prst="rect">
            <a:avLst/>
          </a:prstGeom>
          <a:noFill/>
        </p:spPr>
        <p:txBody>
          <a:bodyPr wrap="square">
            <a:spAutoFit/>
          </a:bodyPr>
          <a:lstStyle/>
          <a:p>
            <a:pPr marL="0" indent="0">
              <a:buNone/>
            </a:pPr>
            <a:br>
              <a:rPr lang="en-AU" b="0" dirty="0">
                <a:solidFill>
                  <a:srgbClr val="CCCCCC"/>
                </a:solidFill>
                <a:effectLst/>
                <a:latin typeface="Menlo" panose="020B0609030804020204" pitchFamily="49" charset="0"/>
              </a:rPr>
            </a:br>
            <a:r>
              <a:rPr lang="en-AU" b="1" dirty="0">
                <a:effectLst/>
                <a:latin typeface="Menlo" panose="020B0609030804020204" pitchFamily="49" charset="0"/>
              </a:rPr>
              <a:t>Similarity Example - </a:t>
            </a:r>
            <a:r>
              <a:rPr lang="en-AU" b="0" dirty="0">
                <a:solidFill>
                  <a:srgbClr val="00B050"/>
                </a:solidFill>
                <a:effectLst/>
                <a:latin typeface="Menlo" panose="020B0609030804020204" pitchFamily="49" charset="0"/>
              </a:rPr>
              <a:t>What is an amphibian?</a:t>
            </a:r>
            <a:endParaRPr lang="en-AU" b="1" dirty="0">
              <a:effectLst/>
              <a:latin typeface="Menlo" panose="020B0609030804020204" pitchFamily="49" charset="0"/>
            </a:endParaRPr>
          </a:p>
          <a:p>
            <a:pPr marL="0" indent="0">
              <a:buNone/>
            </a:pPr>
            <a:r>
              <a:rPr lang="en-AU" sz="1200" dirty="0">
                <a:solidFill>
                  <a:schemeClr val="accent1"/>
                </a:solidFill>
                <a:latin typeface="Menlo" panose="020B0609030804020204" pitchFamily="49" charset="0"/>
              </a:rPr>
              <a:t>1.000000</a:t>
            </a:r>
            <a:r>
              <a:rPr lang="en-AU" sz="1200" b="0" dirty="0">
                <a:solidFill>
                  <a:srgbClr val="CCCCCC"/>
                </a:solidFill>
                <a:effectLst/>
                <a:latin typeface="Menlo" panose="020B0609030804020204" pitchFamily="49" charset="0"/>
              </a:rPr>
              <a:t> </a:t>
            </a:r>
            <a:r>
              <a:rPr lang="en-AU" sz="1200" dirty="0">
                <a:solidFill>
                  <a:schemeClr val="accent2">
                    <a:lumMod val="50000"/>
                  </a:schemeClr>
                </a:solidFill>
                <a:latin typeface="Menlo" panose="020B0609030804020204" pitchFamily="49" charset="0"/>
              </a:rPr>
              <a:t>What is an amphibian?</a:t>
            </a:r>
          </a:p>
          <a:p>
            <a:pPr marL="0" indent="0">
              <a:buNone/>
            </a:pPr>
            <a:r>
              <a:rPr lang="en-AU" sz="1200" dirty="0">
                <a:solidFill>
                  <a:schemeClr val="accent1"/>
                </a:solidFill>
                <a:latin typeface="Menlo" panose="020B0609030804020204" pitchFamily="49" charset="0"/>
              </a:rPr>
              <a:t>0.937651</a:t>
            </a:r>
            <a:r>
              <a:rPr lang="en-AU" sz="1200" dirty="0">
                <a:solidFill>
                  <a:srgbClr val="CE9178"/>
                </a:solidFill>
                <a:latin typeface="Menlo" panose="020B0609030804020204" pitchFamily="49" charset="0"/>
              </a:rPr>
              <a:t> </a:t>
            </a:r>
            <a:r>
              <a:rPr lang="en-AU" sz="1200" dirty="0">
                <a:solidFill>
                  <a:schemeClr val="accent2">
                    <a:lumMod val="50000"/>
                  </a:schemeClr>
                </a:solidFill>
                <a:latin typeface="Menlo" panose="020B0609030804020204" pitchFamily="49" charset="0"/>
              </a:rPr>
              <a:t>A frog is an amphibian.</a:t>
            </a:r>
          </a:p>
          <a:p>
            <a:pPr marL="0" indent="0">
              <a:buNone/>
            </a:pPr>
            <a:r>
              <a:rPr lang="en-AU" sz="1200" dirty="0">
                <a:solidFill>
                  <a:schemeClr val="accent1"/>
                </a:solidFill>
                <a:latin typeface="Menlo" panose="020B0609030804020204" pitchFamily="49" charset="0"/>
              </a:rPr>
              <a:t>0.902491</a:t>
            </a:r>
            <a:r>
              <a:rPr lang="en-AU" sz="1200" dirty="0">
                <a:solidFill>
                  <a:srgbClr val="CE9178"/>
                </a:solidFill>
                <a:latin typeface="Menlo" panose="020B0609030804020204" pitchFamily="49" charset="0"/>
              </a:rPr>
              <a:t> </a:t>
            </a:r>
            <a:r>
              <a:rPr lang="en-AU" sz="1200" dirty="0">
                <a:solidFill>
                  <a:schemeClr val="accent2">
                    <a:lumMod val="50000"/>
                  </a:schemeClr>
                </a:solidFill>
                <a:latin typeface="Menlo" panose="020B0609030804020204" pitchFamily="49" charset="0"/>
              </a:rPr>
              <a:t>Amphibians are four-limbed and ectothermic vertebrates of the class Amphibia.</a:t>
            </a:r>
          </a:p>
          <a:p>
            <a:pPr marL="0" indent="0">
              <a:buNone/>
            </a:pPr>
            <a:r>
              <a:rPr lang="en-AU" sz="1200" dirty="0">
                <a:solidFill>
                  <a:schemeClr val="accent1"/>
                </a:solidFill>
                <a:latin typeface="Menlo" panose="020B0609030804020204" pitchFamily="49" charset="0"/>
              </a:rPr>
              <a:t>0.873569</a:t>
            </a:r>
            <a:r>
              <a:rPr lang="en-AU" sz="1200" dirty="0">
                <a:solidFill>
                  <a:srgbClr val="CE9178"/>
                </a:solidFill>
                <a:latin typeface="Menlo" panose="020B0609030804020204" pitchFamily="49" charset="0"/>
              </a:rPr>
              <a:t> </a:t>
            </a:r>
            <a:r>
              <a:rPr lang="en-AU" sz="1200" dirty="0" err="1">
                <a:solidFill>
                  <a:schemeClr val="accent2">
                    <a:lumMod val="50000"/>
                  </a:schemeClr>
                </a:solidFill>
                <a:latin typeface="Menlo" panose="020B0609030804020204" pitchFamily="49" charset="0"/>
              </a:rPr>
              <a:t>Cos'è</a:t>
            </a:r>
            <a:r>
              <a:rPr lang="en-AU" sz="1200" dirty="0">
                <a:solidFill>
                  <a:schemeClr val="accent2">
                    <a:lumMod val="50000"/>
                  </a:schemeClr>
                </a:solidFill>
                <a:latin typeface="Menlo" panose="020B0609030804020204" pitchFamily="49" charset="0"/>
              </a:rPr>
              <a:t> un </a:t>
            </a:r>
            <a:r>
              <a:rPr lang="en-AU" sz="1200" dirty="0" err="1">
                <a:solidFill>
                  <a:schemeClr val="accent2">
                    <a:lumMod val="50000"/>
                  </a:schemeClr>
                </a:solidFill>
                <a:latin typeface="Menlo" panose="020B0609030804020204" pitchFamily="49" charset="0"/>
              </a:rPr>
              <a:t>anfibio</a:t>
            </a:r>
            <a:r>
              <a:rPr lang="en-AU" sz="1200" dirty="0">
                <a:solidFill>
                  <a:schemeClr val="accent2">
                    <a:lumMod val="50000"/>
                  </a:schemeClr>
                </a:solidFill>
                <a:latin typeface="Menlo" panose="020B0609030804020204" pitchFamily="49" charset="0"/>
              </a:rPr>
              <a:t>?</a:t>
            </a:r>
          </a:p>
          <a:p>
            <a:pPr marL="0" indent="0">
              <a:buNone/>
            </a:pPr>
            <a:r>
              <a:rPr lang="en-AU" sz="1200" dirty="0">
                <a:solidFill>
                  <a:schemeClr val="accent1"/>
                </a:solidFill>
                <a:latin typeface="Menlo" panose="020B0609030804020204" pitchFamily="49" charset="0"/>
              </a:rPr>
              <a:t>0.866632</a:t>
            </a:r>
            <a:r>
              <a:rPr lang="en-AU" sz="1200" dirty="0">
                <a:solidFill>
                  <a:srgbClr val="CE9178"/>
                </a:solidFill>
                <a:latin typeface="Menlo" panose="020B0609030804020204" pitchFamily="49" charset="0"/>
              </a:rPr>
              <a:t> </a:t>
            </a:r>
            <a:r>
              <a:rPr lang="en-AU" sz="1200" dirty="0">
                <a:solidFill>
                  <a:schemeClr val="accent2">
                    <a:lumMod val="50000"/>
                  </a:schemeClr>
                </a:solidFill>
                <a:latin typeface="Menlo" panose="020B0609030804020204" pitchFamily="49" charset="0"/>
              </a:rPr>
              <a:t>Frogs, toads, and salamanders are all examples.</a:t>
            </a:r>
          </a:p>
          <a:p>
            <a:pPr marL="0" indent="0">
              <a:buNone/>
            </a:pPr>
            <a:r>
              <a:rPr lang="en-AU" sz="1200" dirty="0">
                <a:solidFill>
                  <a:schemeClr val="accent1"/>
                </a:solidFill>
                <a:latin typeface="Menlo" panose="020B0609030804020204" pitchFamily="49" charset="0"/>
              </a:rPr>
              <a:t>0.857454</a:t>
            </a:r>
            <a:r>
              <a:rPr lang="en-AU" sz="1200" dirty="0">
                <a:solidFill>
                  <a:srgbClr val="CE9178"/>
                </a:solidFill>
                <a:latin typeface="Menlo" panose="020B0609030804020204" pitchFamily="49" charset="0"/>
              </a:rPr>
              <a:t> </a:t>
            </a:r>
            <a:r>
              <a:rPr lang="en-AU" sz="1200" dirty="0">
                <a:solidFill>
                  <a:schemeClr val="accent2">
                    <a:lumMod val="50000"/>
                  </a:schemeClr>
                </a:solidFill>
                <a:latin typeface="Menlo" panose="020B0609030804020204" pitchFamily="49" charset="0"/>
              </a:rPr>
              <a:t>A frog is green.</a:t>
            </a:r>
          </a:p>
          <a:p>
            <a:pPr marL="0" indent="0">
              <a:buNone/>
            </a:pPr>
            <a:r>
              <a:rPr lang="en-AU" sz="1200" dirty="0">
                <a:solidFill>
                  <a:schemeClr val="accent1"/>
                </a:solidFill>
                <a:latin typeface="Menlo" panose="020B0609030804020204" pitchFamily="49" charset="0"/>
              </a:rPr>
              <a:t>0.842596</a:t>
            </a:r>
            <a:r>
              <a:rPr lang="en-AU" sz="1200" dirty="0">
                <a:solidFill>
                  <a:srgbClr val="CE9178"/>
                </a:solidFill>
                <a:latin typeface="Menlo" panose="020B0609030804020204" pitchFamily="49" charset="0"/>
              </a:rPr>
              <a:t> </a:t>
            </a:r>
            <a:r>
              <a:rPr lang="en-AU" sz="1200" dirty="0">
                <a:solidFill>
                  <a:schemeClr val="accent2">
                    <a:lumMod val="50000"/>
                  </a:schemeClr>
                </a:solidFill>
                <a:latin typeface="Menlo" panose="020B0609030804020204" pitchFamily="49" charset="0"/>
              </a:rPr>
              <a:t>They are four-limbed and ectothermic vertebrates.</a:t>
            </a:r>
          </a:p>
          <a:p>
            <a:pPr marL="0" indent="0">
              <a:buNone/>
            </a:pPr>
            <a:r>
              <a:rPr lang="en-AU" sz="1200" dirty="0">
                <a:solidFill>
                  <a:schemeClr val="accent1"/>
                </a:solidFill>
                <a:latin typeface="Menlo" panose="020B0609030804020204" pitchFamily="49" charset="0"/>
              </a:rPr>
              <a:t>0.802171</a:t>
            </a:r>
            <a:r>
              <a:rPr lang="en-AU" sz="1200" dirty="0">
                <a:solidFill>
                  <a:srgbClr val="CE9178"/>
                </a:solidFill>
                <a:latin typeface="Menlo" panose="020B0609030804020204" pitchFamily="49" charset="0"/>
              </a:rPr>
              <a:t> </a:t>
            </a:r>
            <a:r>
              <a:rPr lang="en-AU" sz="1200" dirty="0">
                <a:solidFill>
                  <a:schemeClr val="accent2">
                    <a:lumMod val="50000"/>
                  </a:schemeClr>
                </a:solidFill>
                <a:latin typeface="Menlo" panose="020B0609030804020204" pitchFamily="49" charset="0"/>
              </a:rPr>
              <a:t>A dog is a mammal.</a:t>
            </a:r>
          </a:p>
          <a:p>
            <a:pPr marL="0" indent="0">
              <a:buNone/>
            </a:pPr>
            <a:r>
              <a:rPr lang="en-AU" sz="1200" dirty="0">
                <a:solidFill>
                  <a:schemeClr val="accent1"/>
                </a:solidFill>
                <a:latin typeface="Menlo" panose="020B0609030804020204" pitchFamily="49" charset="0"/>
              </a:rPr>
              <a:t>0.784479</a:t>
            </a:r>
            <a:r>
              <a:rPr lang="en-AU" sz="1200" dirty="0">
                <a:solidFill>
                  <a:srgbClr val="CE9178"/>
                </a:solidFill>
                <a:latin typeface="Menlo" panose="020B0609030804020204" pitchFamily="49" charset="0"/>
              </a:rPr>
              <a:t> </a:t>
            </a:r>
            <a:r>
              <a:rPr lang="en-AU" sz="1200" dirty="0">
                <a:solidFill>
                  <a:schemeClr val="accent2">
                    <a:lumMod val="50000"/>
                  </a:schemeClr>
                </a:solidFill>
                <a:latin typeface="Menlo" panose="020B0609030804020204" pitchFamily="49" charset="0"/>
              </a:rPr>
              <a:t>It's not easy </a:t>
            </a:r>
            <a:r>
              <a:rPr lang="en-AU" sz="1200" dirty="0" err="1">
                <a:solidFill>
                  <a:schemeClr val="accent2">
                    <a:lumMod val="50000"/>
                  </a:schemeClr>
                </a:solidFill>
                <a:latin typeface="Menlo" panose="020B0609030804020204" pitchFamily="49" charset="0"/>
              </a:rPr>
              <a:t>bein</a:t>
            </a:r>
            <a:r>
              <a:rPr lang="en-AU" sz="1200" dirty="0">
                <a:solidFill>
                  <a:schemeClr val="accent2">
                    <a:lumMod val="50000"/>
                  </a:schemeClr>
                </a:solidFill>
                <a:latin typeface="Menlo" panose="020B0609030804020204" pitchFamily="49" charset="0"/>
              </a:rPr>
              <a:t>' green.</a:t>
            </a:r>
          </a:p>
          <a:p>
            <a:pPr marL="0" indent="0">
              <a:buNone/>
            </a:pPr>
            <a:r>
              <a:rPr lang="en-AU" sz="1200" dirty="0">
                <a:solidFill>
                  <a:schemeClr val="accent1"/>
                </a:solidFill>
                <a:latin typeface="Menlo" panose="020B0609030804020204" pitchFamily="49" charset="0"/>
              </a:rPr>
              <a:t>0.778341</a:t>
            </a:r>
            <a:r>
              <a:rPr lang="en-AU" sz="1200" dirty="0">
                <a:solidFill>
                  <a:srgbClr val="CE9178"/>
                </a:solidFill>
                <a:latin typeface="Menlo" panose="020B0609030804020204" pitchFamily="49" charset="0"/>
              </a:rPr>
              <a:t> </a:t>
            </a:r>
            <a:r>
              <a:rPr lang="en-AU" sz="1200" dirty="0">
                <a:solidFill>
                  <a:schemeClr val="accent2">
                    <a:lumMod val="50000"/>
                  </a:schemeClr>
                </a:solidFill>
                <a:latin typeface="Menlo" panose="020B0609030804020204" pitchFamily="49" charset="0"/>
              </a:rPr>
              <a:t>A tree is green.</a:t>
            </a:r>
          </a:p>
          <a:p>
            <a:pPr marL="0" indent="0">
              <a:buNone/>
            </a:pPr>
            <a:r>
              <a:rPr lang="en-AU" sz="1200" dirty="0">
                <a:solidFill>
                  <a:schemeClr val="accent1"/>
                </a:solidFill>
                <a:latin typeface="Menlo" panose="020B0609030804020204" pitchFamily="49" charset="0"/>
              </a:rPr>
              <a:t>0.756669</a:t>
            </a:r>
            <a:r>
              <a:rPr lang="en-AU" sz="1200" dirty="0">
                <a:solidFill>
                  <a:srgbClr val="CE9178"/>
                </a:solidFill>
                <a:latin typeface="Menlo" panose="020B0609030804020204" pitchFamily="49" charset="0"/>
              </a:rPr>
              <a:t> A dog is a man's best friend.</a:t>
            </a:r>
          </a:p>
          <a:p>
            <a:pPr marL="0" indent="0">
              <a:buNone/>
            </a:pPr>
            <a:r>
              <a:rPr lang="en-AU" sz="1200" dirty="0">
                <a:solidFill>
                  <a:schemeClr val="accent1"/>
                </a:solidFill>
                <a:latin typeface="Menlo" panose="020B0609030804020204" pitchFamily="49" charset="0"/>
              </a:rPr>
              <a:t>0.734219</a:t>
            </a:r>
            <a:r>
              <a:rPr lang="en-AU" sz="1200" dirty="0">
                <a:solidFill>
                  <a:srgbClr val="9CDCFE"/>
                </a:solidFill>
                <a:latin typeface="Menlo" panose="020B0609030804020204" pitchFamily="49" charset="0"/>
              </a:rPr>
              <a:t> </a:t>
            </a:r>
            <a:r>
              <a:rPr lang="en-AU" sz="1200" dirty="0">
                <a:solidFill>
                  <a:schemeClr val="accent2">
                    <a:lumMod val="50000"/>
                  </a:schemeClr>
                </a:solidFill>
                <a:latin typeface="Menlo" panose="020B0609030804020204" pitchFamily="49" charset="0"/>
              </a:rPr>
              <a:t>You </a:t>
            </a:r>
            <a:r>
              <a:rPr lang="en-AU" sz="1200" dirty="0" err="1">
                <a:solidFill>
                  <a:schemeClr val="accent2">
                    <a:lumMod val="50000"/>
                  </a:schemeClr>
                </a:solidFill>
                <a:latin typeface="Menlo" panose="020B0609030804020204" pitchFamily="49" charset="0"/>
              </a:rPr>
              <a:t>ain't</a:t>
            </a:r>
            <a:r>
              <a:rPr lang="en-AU" sz="1200" dirty="0">
                <a:solidFill>
                  <a:schemeClr val="accent2">
                    <a:lumMod val="50000"/>
                  </a:schemeClr>
                </a:solidFill>
                <a:latin typeface="Menlo" panose="020B0609030804020204" pitchFamily="49" charset="0"/>
              </a:rPr>
              <a:t> never had a friend like me.</a:t>
            </a:r>
          </a:p>
          <a:p>
            <a:pPr marL="0" indent="0">
              <a:buNone/>
            </a:pPr>
            <a:r>
              <a:rPr lang="en-AU" sz="1200" dirty="0">
                <a:solidFill>
                  <a:schemeClr val="accent1"/>
                </a:solidFill>
                <a:latin typeface="Menlo" panose="020B0609030804020204" pitchFamily="49" charset="0"/>
              </a:rPr>
              <a:t>0.721176</a:t>
            </a:r>
            <a:r>
              <a:rPr lang="en-AU" sz="1200" dirty="0">
                <a:solidFill>
                  <a:srgbClr val="9CDCFE"/>
                </a:solidFill>
                <a:latin typeface="Menlo" panose="020B0609030804020204" pitchFamily="49" charset="0"/>
              </a:rPr>
              <a:t> </a:t>
            </a:r>
            <a:r>
              <a:rPr lang="en-AU" sz="1200" dirty="0">
                <a:solidFill>
                  <a:schemeClr val="accent2">
                    <a:lumMod val="50000"/>
                  </a:schemeClr>
                </a:solidFill>
                <a:latin typeface="Menlo" panose="020B0609030804020204" pitchFamily="49" charset="0"/>
              </a:rPr>
              <a:t>Rachel, Monica, Phoebe, Joey, Chandler, Ross</a:t>
            </a:r>
          </a:p>
        </p:txBody>
      </p:sp>
    </p:spTree>
    <p:extLst>
      <p:ext uri="{BB962C8B-B14F-4D97-AF65-F5344CB8AC3E}">
        <p14:creationId xmlns:p14="http://schemas.microsoft.com/office/powerpoint/2010/main" val="1850217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2E7E1-21D1-AB6B-9023-1B41454B8648}"/>
              </a:ext>
            </a:extLst>
          </p:cNvPr>
          <p:cNvSpPr>
            <a:spLocks noGrp="1"/>
          </p:cNvSpPr>
          <p:nvPr>
            <p:ph type="title"/>
          </p:nvPr>
        </p:nvSpPr>
        <p:spPr>
          <a:xfrm>
            <a:off x="838200" y="503046"/>
            <a:ext cx="10515600" cy="1151191"/>
          </a:xfrm>
        </p:spPr>
        <p:txBody>
          <a:bodyPr>
            <a:normAutofit/>
          </a:bodyPr>
          <a:lstStyle/>
          <a:p>
            <a:r>
              <a:rPr lang="en-US" dirty="0"/>
              <a:t>Evaluating Prompts</a:t>
            </a:r>
          </a:p>
        </p:txBody>
      </p:sp>
      <p:pic>
        <p:nvPicPr>
          <p:cNvPr id="3" name="Picture 2">
            <a:extLst>
              <a:ext uri="{FF2B5EF4-FFF2-40B4-BE49-F238E27FC236}">
                <a16:creationId xmlns:a16="http://schemas.microsoft.com/office/drawing/2014/main" id="{ABB90EB8-C20E-BFF5-6550-46F910CCCF02}"/>
              </a:ext>
            </a:extLst>
          </p:cNvPr>
          <p:cNvPicPr>
            <a:picLocks noChangeAspect="1"/>
          </p:cNvPicPr>
          <p:nvPr/>
        </p:nvPicPr>
        <p:blipFill>
          <a:blip r:embed="rId2"/>
          <a:stretch>
            <a:fillRect/>
          </a:stretch>
        </p:blipFill>
        <p:spPr>
          <a:xfrm>
            <a:off x="6411258" y="1598370"/>
            <a:ext cx="5588001" cy="4950691"/>
          </a:xfrm>
          <a:prstGeom prst="rect">
            <a:avLst/>
          </a:prstGeom>
        </p:spPr>
      </p:pic>
      <p:sp>
        <p:nvSpPr>
          <p:cNvPr id="4" name="Content Placeholder 2">
            <a:extLst>
              <a:ext uri="{FF2B5EF4-FFF2-40B4-BE49-F238E27FC236}">
                <a16:creationId xmlns:a16="http://schemas.microsoft.com/office/drawing/2014/main" id="{E0AF49F0-23E0-C9AB-C824-C40FCE40AC1F}"/>
              </a:ext>
            </a:extLst>
          </p:cNvPr>
          <p:cNvSpPr>
            <a:spLocks noGrp="1"/>
          </p:cNvSpPr>
          <p:nvPr>
            <p:ph idx="1"/>
          </p:nvPr>
        </p:nvSpPr>
        <p:spPr>
          <a:xfrm>
            <a:off x="838200" y="1970469"/>
            <a:ext cx="10515600" cy="4206494"/>
          </a:xfrm>
        </p:spPr>
        <p:txBody>
          <a:bodyPr>
            <a:normAutofit/>
          </a:bodyPr>
          <a:lstStyle/>
          <a:p>
            <a:pPr marL="342900" indent="-342900">
              <a:buFont typeface="+mj-lt"/>
              <a:buAutoNum type="arabicPeriod"/>
            </a:pPr>
            <a:r>
              <a:rPr lang="en-US" sz="1600" dirty="0"/>
              <a:t>Measuring prompt performance is hard. </a:t>
            </a:r>
          </a:p>
          <a:p>
            <a:pPr marL="342900" indent="-342900">
              <a:buFont typeface="+mj-lt"/>
              <a:buAutoNum type="arabicPeriod"/>
            </a:pPr>
            <a:endParaRPr lang="en-US" sz="1600" dirty="0"/>
          </a:p>
          <a:p>
            <a:pPr marL="342900" indent="-342900">
              <a:buFont typeface="+mj-lt"/>
              <a:buAutoNum type="arabicPeriod"/>
            </a:pPr>
            <a:r>
              <a:rPr lang="en-US" sz="1600" dirty="0"/>
              <a:t>In public facing scenarios you should be doing this. </a:t>
            </a:r>
          </a:p>
        </p:txBody>
      </p:sp>
      <p:pic>
        <p:nvPicPr>
          <p:cNvPr id="13" name="Picture 12">
            <a:extLst>
              <a:ext uri="{FF2B5EF4-FFF2-40B4-BE49-F238E27FC236}">
                <a16:creationId xmlns:a16="http://schemas.microsoft.com/office/drawing/2014/main" id="{D56500CE-FFD8-6739-CEB5-21622C0FDECA}"/>
              </a:ext>
            </a:extLst>
          </p:cNvPr>
          <p:cNvPicPr>
            <a:picLocks noChangeAspect="1"/>
          </p:cNvPicPr>
          <p:nvPr/>
        </p:nvPicPr>
        <p:blipFill>
          <a:blip r:embed="rId3"/>
          <a:stretch>
            <a:fillRect/>
          </a:stretch>
        </p:blipFill>
        <p:spPr>
          <a:xfrm>
            <a:off x="1784257" y="3135226"/>
            <a:ext cx="3073394" cy="3073394"/>
          </a:xfrm>
          <a:prstGeom prst="rect">
            <a:avLst/>
          </a:prstGeom>
        </p:spPr>
      </p:pic>
    </p:spTree>
    <p:extLst>
      <p:ext uri="{BB962C8B-B14F-4D97-AF65-F5344CB8AC3E}">
        <p14:creationId xmlns:p14="http://schemas.microsoft.com/office/powerpoint/2010/main" val="10925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840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E39E8A-39FB-0861-F975-ABB670A1D8D2}"/>
              </a:ext>
            </a:extLst>
          </p:cNvPr>
          <p:cNvSpPr>
            <a:spLocks noGrp="1"/>
          </p:cNvSpPr>
          <p:nvPr>
            <p:ph type="body" sz="half" idx="2"/>
          </p:nvPr>
        </p:nvSpPr>
        <p:spPr/>
        <p:txBody>
          <a:bodyPr/>
          <a:lstStyle/>
          <a:p>
            <a:r>
              <a:rPr lang="en-US" dirty="0"/>
              <a:t>James Westall</a:t>
            </a:r>
          </a:p>
        </p:txBody>
      </p:sp>
      <p:sp>
        <p:nvSpPr>
          <p:cNvPr id="3" name="Text Placeholder 2">
            <a:extLst>
              <a:ext uri="{FF2B5EF4-FFF2-40B4-BE49-F238E27FC236}">
                <a16:creationId xmlns:a16="http://schemas.microsoft.com/office/drawing/2014/main" id="{E3222B4A-4D0F-6D4A-3641-E13C34C75186}"/>
              </a:ext>
            </a:extLst>
          </p:cNvPr>
          <p:cNvSpPr>
            <a:spLocks noGrp="1"/>
          </p:cNvSpPr>
          <p:nvPr>
            <p:ph type="body" sz="half" idx="16"/>
          </p:nvPr>
        </p:nvSpPr>
        <p:spPr/>
        <p:txBody>
          <a:bodyPr/>
          <a:lstStyle/>
          <a:p>
            <a:r>
              <a:rPr lang="en-US" dirty="0" err="1"/>
              <a:t>Arinco</a:t>
            </a:r>
            <a:endParaRPr lang="en-US" dirty="0"/>
          </a:p>
        </p:txBody>
      </p:sp>
      <p:sp>
        <p:nvSpPr>
          <p:cNvPr id="5" name="Text Placeholder 4">
            <a:extLst>
              <a:ext uri="{FF2B5EF4-FFF2-40B4-BE49-F238E27FC236}">
                <a16:creationId xmlns:a16="http://schemas.microsoft.com/office/drawing/2014/main" id="{4E680F27-F1F3-22B0-4D8D-03009F60D0AC}"/>
              </a:ext>
            </a:extLst>
          </p:cNvPr>
          <p:cNvSpPr>
            <a:spLocks noGrp="1"/>
          </p:cNvSpPr>
          <p:nvPr>
            <p:ph type="body" sz="half" idx="18"/>
          </p:nvPr>
        </p:nvSpPr>
        <p:spPr/>
        <p:txBody>
          <a:bodyPr/>
          <a:lstStyle/>
          <a:p>
            <a:r>
              <a:rPr lang="en-US" dirty="0"/>
              <a:t>Zooming down frosty hills with </a:t>
            </a:r>
            <a:r>
              <a:rPr lang="en-US" dirty="0" err="1"/>
              <a:t>fibreglass</a:t>
            </a:r>
            <a:r>
              <a:rPr lang="en-US" dirty="0"/>
              <a:t> strapped to my feet. </a:t>
            </a:r>
          </a:p>
          <a:p>
            <a:r>
              <a:rPr lang="en-US" dirty="0"/>
              <a:t>Delectable treats and eats</a:t>
            </a:r>
          </a:p>
          <a:p>
            <a:r>
              <a:rPr lang="en-US" dirty="0"/>
              <a:t>Azure</a:t>
            </a:r>
          </a:p>
        </p:txBody>
      </p:sp>
      <p:pic>
        <p:nvPicPr>
          <p:cNvPr id="11" name="Picture Placeholder 10" descr="A group of people sitting at a table with food on it&#10;&#10;Description automatically generated">
            <a:extLst>
              <a:ext uri="{FF2B5EF4-FFF2-40B4-BE49-F238E27FC236}">
                <a16:creationId xmlns:a16="http://schemas.microsoft.com/office/drawing/2014/main" id="{0C2B5020-9376-F526-BE80-91F6E6973943}"/>
              </a:ext>
            </a:extLst>
          </p:cNvPr>
          <p:cNvPicPr>
            <a:picLocks noGrp="1" noChangeAspect="1"/>
          </p:cNvPicPr>
          <p:nvPr>
            <p:ph type="pic" sz="quarter" idx="19"/>
          </p:nvPr>
        </p:nvPicPr>
        <p:blipFill rotWithShape="1">
          <a:blip r:embed="rId2"/>
          <a:srcRect l="4275" t="5142" r="7606" b="4897"/>
          <a:stretch/>
        </p:blipFill>
        <p:spPr>
          <a:xfrm>
            <a:off x="7325711" y="1941727"/>
            <a:ext cx="3440681" cy="3512596"/>
          </a:xfrm>
        </p:spPr>
      </p:pic>
      <p:pic>
        <p:nvPicPr>
          <p:cNvPr id="9" name="Picture 8">
            <a:extLst>
              <a:ext uri="{FF2B5EF4-FFF2-40B4-BE49-F238E27FC236}">
                <a16:creationId xmlns:a16="http://schemas.microsoft.com/office/drawing/2014/main" id="{5D00E83D-AF54-975F-43BB-69D16CAD1E7C}"/>
              </a:ext>
            </a:extLst>
          </p:cNvPr>
          <p:cNvPicPr>
            <a:picLocks noChangeAspect="1"/>
          </p:cNvPicPr>
          <p:nvPr/>
        </p:nvPicPr>
        <p:blipFill>
          <a:blip r:embed="rId3"/>
          <a:stretch>
            <a:fillRect/>
          </a:stretch>
        </p:blipFill>
        <p:spPr>
          <a:xfrm>
            <a:off x="2898227" y="2867520"/>
            <a:ext cx="1968064" cy="1968064"/>
          </a:xfrm>
          <a:prstGeom prst="rect">
            <a:avLst/>
          </a:prstGeom>
        </p:spPr>
      </p:pic>
    </p:spTree>
    <p:extLst>
      <p:ext uri="{BB962C8B-B14F-4D97-AF65-F5344CB8AC3E}">
        <p14:creationId xmlns:p14="http://schemas.microsoft.com/office/powerpoint/2010/main" val="22556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6F368-BF3E-14AC-1060-900B0CFF2BD3}"/>
              </a:ext>
            </a:extLst>
          </p:cNvPr>
          <p:cNvSpPr>
            <a:spLocks noGrp="1"/>
          </p:cNvSpPr>
          <p:nvPr>
            <p:ph type="title"/>
          </p:nvPr>
        </p:nvSpPr>
        <p:spPr/>
        <p:txBody>
          <a:bodyPr/>
          <a:lstStyle/>
          <a:p>
            <a:r>
              <a:rPr lang="en-US" dirty="0"/>
              <a:t>Zero to Hero</a:t>
            </a:r>
          </a:p>
        </p:txBody>
      </p:sp>
      <p:sp>
        <p:nvSpPr>
          <p:cNvPr id="3" name="Text Placeholder 2">
            <a:extLst>
              <a:ext uri="{FF2B5EF4-FFF2-40B4-BE49-F238E27FC236}">
                <a16:creationId xmlns:a16="http://schemas.microsoft.com/office/drawing/2014/main" id="{A3DA1286-7106-D5E8-E241-415B82518718}"/>
              </a:ext>
            </a:extLst>
          </p:cNvPr>
          <p:cNvSpPr>
            <a:spLocks noGrp="1"/>
          </p:cNvSpPr>
          <p:nvPr>
            <p:ph type="body" idx="1"/>
          </p:nvPr>
        </p:nvSpPr>
        <p:spPr/>
        <p:txBody>
          <a:bodyPr/>
          <a:lstStyle/>
          <a:p>
            <a:r>
              <a:rPr lang="en-US" dirty="0"/>
              <a:t>Prompt Engineering For Dummies</a:t>
            </a:r>
          </a:p>
        </p:txBody>
      </p:sp>
    </p:spTree>
    <p:extLst>
      <p:ext uri="{BB962C8B-B14F-4D97-AF65-F5344CB8AC3E}">
        <p14:creationId xmlns:p14="http://schemas.microsoft.com/office/powerpoint/2010/main" val="303394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0002F0-B036-429E-6B43-FDA533D0E525}"/>
              </a:ext>
            </a:extLst>
          </p:cNvPr>
          <p:cNvSpPr>
            <a:spLocks noGrp="1"/>
          </p:cNvSpPr>
          <p:nvPr>
            <p:ph type="title"/>
          </p:nvPr>
        </p:nvSpPr>
        <p:spPr>
          <a:xfrm>
            <a:off x="519904" y="2094937"/>
            <a:ext cx="6559753" cy="1467423"/>
          </a:xfrm>
        </p:spPr>
        <p:txBody>
          <a:bodyPr>
            <a:normAutofit/>
          </a:bodyPr>
          <a:lstStyle/>
          <a:p>
            <a:pPr algn="ctr"/>
            <a:r>
              <a:rPr lang="en-US" dirty="0"/>
              <a:t>Large Language models just want to answer you. </a:t>
            </a:r>
          </a:p>
        </p:txBody>
      </p:sp>
      <p:sp>
        <p:nvSpPr>
          <p:cNvPr id="3" name="Title 6">
            <a:extLst>
              <a:ext uri="{FF2B5EF4-FFF2-40B4-BE49-F238E27FC236}">
                <a16:creationId xmlns:a16="http://schemas.microsoft.com/office/drawing/2014/main" id="{0A7785A1-3D83-79E5-CAE4-FC3359ACA83E}"/>
              </a:ext>
            </a:extLst>
          </p:cNvPr>
          <p:cNvSpPr txBox="1">
            <a:spLocks/>
          </p:cNvSpPr>
          <p:nvPr/>
        </p:nvSpPr>
        <p:spPr>
          <a:xfrm>
            <a:off x="1181632" y="3642451"/>
            <a:ext cx="5236296" cy="523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200" b="1" kern="1200" cap="all">
                <a:solidFill>
                  <a:srgbClr val="F82249"/>
                </a:solidFill>
                <a:latin typeface="Raleway" panose="020F0502020204030204" pitchFamily="34" charset="0"/>
                <a:ea typeface="+mj-ea"/>
                <a:cs typeface="+mj-cs"/>
              </a:defRPr>
            </a:lvl1pPr>
          </a:lstStyle>
          <a:p>
            <a:pPr algn="ctr"/>
            <a:r>
              <a:rPr lang="en-AU" sz="2400" b="0" dirty="0">
                <a:solidFill>
                  <a:schemeClr val="tx1"/>
                </a:solidFill>
              </a:rPr>
              <a:t>So provide smarter INPUTs. </a:t>
            </a:r>
          </a:p>
        </p:txBody>
      </p:sp>
      <p:pic>
        <p:nvPicPr>
          <p:cNvPr id="1028" name="Picture 4" descr="The Square Hole Shapes GIF - The Square Hole Square Hole Shapes GIFs">
            <a:extLst>
              <a:ext uri="{FF2B5EF4-FFF2-40B4-BE49-F238E27FC236}">
                <a16:creationId xmlns:a16="http://schemas.microsoft.com/office/drawing/2014/main" id="{18218205-C3A7-216F-6874-CD69DA623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657" y="1087420"/>
            <a:ext cx="4869824" cy="490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75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9AB9-1C85-A2A5-5290-E4E77F4D9C44}"/>
              </a:ext>
            </a:extLst>
          </p:cNvPr>
          <p:cNvSpPr>
            <a:spLocks noGrp="1"/>
          </p:cNvSpPr>
          <p:nvPr>
            <p:ph type="title"/>
          </p:nvPr>
        </p:nvSpPr>
        <p:spPr/>
        <p:txBody>
          <a:bodyPr/>
          <a:lstStyle/>
          <a:p>
            <a:r>
              <a:rPr lang="en-US" dirty="0"/>
              <a:t>Retrieval Augmented Generation (RAG)</a:t>
            </a:r>
          </a:p>
        </p:txBody>
      </p:sp>
      <p:pic>
        <p:nvPicPr>
          <p:cNvPr id="4" name="Picture 3">
            <a:extLst>
              <a:ext uri="{FF2B5EF4-FFF2-40B4-BE49-F238E27FC236}">
                <a16:creationId xmlns:a16="http://schemas.microsoft.com/office/drawing/2014/main" id="{670EC624-63D2-F428-376A-19A3DEAC153D}"/>
              </a:ext>
            </a:extLst>
          </p:cNvPr>
          <p:cNvPicPr>
            <a:picLocks noChangeAspect="1"/>
          </p:cNvPicPr>
          <p:nvPr/>
        </p:nvPicPr>
        <p:blipFill>
          <a:blip r:embed="rId2"/>
          <a:stretch>
            <a:fillRect/>
          </a:stretch>
        </p:blipFill>
        <p:spPr>
          <a:xfrm>
            <a:off x="838200" y="1541393"/>
            <a:ext cx="11083512" cy="4290995"/>
          </a:xfrm>
          <a:prstGeom prst="rect">
            <a:avLst/>
          </a:prstGeom>
        </p:spPr>
      </p:pic>
    </p:spTree>
    <p:extLst>
      <p:ext uri="{BB962C8B-B14F-4D97-AF65-F5344CB8AC3E}">
        <p14:creationId xmlns:p14="http://schemas.microsoft.com/office/powerpoint/2010/main" val="307068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B028-8A8A-D37D-3146-6BC9E7D5A747}"/>
              </a:ext>
            </a:extLst>
          </p:cNvPr>
          <p:cNvSpPr>
            <a:spLocks noGrp="1"/>
          </p:cNvSpPr>
          <p:nvPr>
            <p:ph type="title"/>
          </p:nvPr>
        </p:nvSpPr>
        <p:spPr/>
        <p:txBody>
          <a:bodyPr/>
          <a:lstStyle/>
          <a:p>
            <a:r>
              <a:rPr lang="en-US" dirty="0"/>
              <a:t>Understanding Tokens</a:t>
            </a:r>
          </a:p>
        </p:txBody>
      </p:sp>
      <p:sp>
        <p:nvSpPr>
          <p:cNvPr id="4" name="Content Placeholder 2">
            <a:extLst>
              <a:ext uri="{FF2B5EF4-FFF2-40B4-BE49-F238E27FC236}">
                <a16:creationId xmlns:a16="http://schemas.microsoft.com/office/drawing/2014/main" id="{6727B72B-34BD-AABE-5005-433C8D78F8CD}"/>
              </a:ext>
            </a:extLst>
          </p:cNvPr>
          <p:cNvSpPr txBox="1">
            <a:spLocks/>
          </p:cNvSpPr>
          <p:nvPr/>
        </p:nvSpPr>
        <p:spPr>
          <a:xfrm>
            <a:off x="1271588" y="1719310"/>
            <a:ext cx="4995164" cy="499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1600" dirty="0"/>
              <a:t>Azure </a:t>
            </a:r>
            <a:r>
              <a:rPr lang="en-AU" sz="1600" dirty="0" err="1"/>
              <a:t>OpenAI</a:t>
            </a:r>
            <a:r>
              <a:rPr lang="en-AU" sz="1600" dirty="0"/>
              <a:t> is priced based on token usage, in 1000 token blocks.</a:t>
            </a:r>
          </a:p>
          <a:p>
            <a:pPr marL="285750" indent="-285750"/>
            <a:r>
              <a:rPr lang="en-AU" sz="1600" dirty="0"/>
              <a:t>Your prompt and response must be less than the model limits. </a:t>
            </a:r>
          </a:p>
          <a:p>
            <a:pPr marL="555625" lvl="1" indent="-285750"/>
            <a:r>
              <a:rPr lang="en-AU" sz="1600" dirty="0"/>
              <a:t>GPT-4 = 8192</a:t>
            </a:r>
          </a:p>
          <a:p>
            <a:pPr marL="555625" lvl="1" indent="-285750"/>
            <a:r>
              <a:rPr lang="en-AU" sz="1600" dirty="0"/>
              <a:t>GPT-3.5 = 4096</a:t>
            </a:r>
          </a:p>
          <a:p>
            <a:pPr marL="555625" lvl="1" indent="-285750"/>
            <a:r>
              <a:rPr lang="en-AU" sz="1600" dirty="0"/>
              <a:t>GPT-3 = 4096</a:t>
            </a:r>
          </a:p>
          <a:p>
            <a:endParaRPr lang="en-AU" sz="1600" dirty="0"/>
          </a:p>
          <a:p>
            <a:pPr marL="285750" indent="-285750"/>
            <a:r>
              <a:rPr lang="en-AU" sz="1600" dirty="0"/>
              <a:t>As a general rule of thumb, 1 token ~= 4 chars in English</a:t>
            </a:r>
          </a:p>
          <a:p>
            <a:endParaRPr lang="en-AU" sz="1600" dirty="0"/>
          </a:p>
          <a:p>
            <a:pPr marL="285750" indent="-285750"/>
            <a:r>
              <a:rPr lang="en-AU" sz="1600" dirty="0"/>
              <a:t>Limits currently do exist for tokens per hour (very high)</a:t>
            </a:r>
          </a:p>
        </p:txBody>
      </p:sp>
      <p:pic>
        <p:nvPicPr>
          <p:cNvPr id="5" name="Picture 4">
            <a:extLst>
              <a:ext uri="{FF2B5EF4-FFF2-40B4-BE49-F238E27FC236}">
                <a16:creationId xmlns:a16="http://schemas.microsoft.com/office/drawing/2014/main" id="{02E80BBA-8D77-D824-A52E-16D73B3DF666}"/>
              </a:ext>
            </a:extLst>
          </p:cNvPr>
          <p:cNvPicPr>
            <a:picLocks noChangeAspect="1"/>
          </p:cNvPicPr>
          <p:nvPr/>
        </p:nvPicPr>
        <p:blipFill>
          <a:blip r:embed="rId2"/>
          <a:stretch>
            <a:fillRect/>
          </a:stretch>
        </p:blipFill>
        <p:spPr>
          <a:xfrm>
            <a:off x="6627368" y="2069748"/>
            <a:ext cx="4995164" cy="1102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3A22AAEB-7304-80BE-47B9-F0FC720BA771}"/>
              </a:ext>
            </a:extLst>
          </p:cNvPr>
          <p:cNvPicPr>
            <a:picLocks noChangeAspect="1"/>
          </p:cNvPicPr>
          <p:nvPr/>
        </p:nvPicPr>
        <p:blipFill>
          <a:blip r:embed="rId3"/>
          <a:stretch>
            <a:fillRect/>
          </a:stretch>
        </p:blipFill>
        <p:spPr>
          <a:xfrm>
            <a:off x="6627368" y="3429000"/>
            <a:ext cx="4995164" cy="20208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36468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0243-F7B0-0C25-F062-C3829946447B}"/>
              </a:ext>
            </a:extLst>
          </p:cNvPr>
          <p:cNvSpPr>
            <a:spLocks noGrp="1"/>
          </p:cNvSpPr>
          <p:nvPr>
            <p:ph type="title"/>
          </p:nvPr>
        </p:nvSpPr>
        <p:spPr/>
        <p:txBody>
          <a:bodyPr/>
          <a:lstStyle/>
          <a:p>
            <a:r>
              <a:rPr lang="en-AU" sz="3200" dirty="0"/>
              <a:t>Basic Prompt Engineering</a:t>
            </a:r>
            <a:endParaRPr lang="en-US" dirty="0"/>
          </a:p>
        </p:txBody>
      </p:sp>
      <p:sp>
        <p:nvSpPr>
          <p:cNvPr id="7" name="Content Placeholder 2">
            <a:extLst>
              <a:ext uri="{FF2B5EF4-FFF2-40B4-BE49-F238E27FC236}">
                <a16:creationId xmlns:a16="http://schemas.microsoft.com/office/drawing/2014/main" id="{06199E47-F45F-67C3-3AD3-E9FD59305469}"/>
              </a:ext>
            </a:extLst>
          </p:cNvPr>
          <p:cNvSpPr txBox="1">
            <a:spLocks/>
          </p:cNvSpPr>
          <p:nvPr/>
        </p:nvSpPr>
        <p:spPr>
          <a:xfrm>
            <a:off x="1054894" y="1338262"/>
            <a:ext cx="4609324" cy="45243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b="1" dirty="0">
                <a:solidFill>
                  <a:schemeClr val="accent2"/>
                </a:solidFill>
              </a:rPr>
              <a:t>Simple &amp; Complex Instructions:</a:t>
            </a:r>
            <a:br>
              <a:rPr lang="en-AU" sz="1600" b="1" dirty="0">
                <a:solidFill>
                  <a:schemeClr val="accent2"/>
                </a:solidFill>
              </a:rPr>
            </a:br>
            <a:br>
              <a:rPr lang="en-AU" sz="1600" b="1" dirty="0">
                <a:solidFill>
                  <a:schemeClr val="accent6"/>
                </a:solidFill>
              </a:rPr>
            </a:br>
            <a:r>
              <a:rPr lang="en-AU" sz="1600" b="1" dirty="0">
                <a:solidFill>
                  <a:schemeClr val="accent1"/>
                </a:solidFill>
              </a:rPr>
              <a:t>Simple Prompt: </a:t>
            </a:r>
            <a:r>
              <a:rPr lang="en-AU" sz="1600" dirty="0"/>
              <a:t>Write me a marketing slogan, summarising who </a:t>
            </a:r>
            <a:r>
              <a:rPr lang="en-AU" sz="1600" dirty="0" err="1"/>
              <a:t>Arinco</a:t>
            </a:r>
            <a:r>
              <a:rPr lang="en-AU" sz="1600" dirty="0"/>
              <a:t> is.</a:t>
            </a:r>
          </a:p>
          <a:p>
            <a:endParaRPr lang="en-AU" sz="1600" dirty="0"/>
          </a:p>
          <a:p>
            <a:pPr marL="0" indent="0">
              <a:buNone/>
            </a:pPr>
            <a:r>
              <a:rPr lang="en-AU" sz="1600" b="1" dirty="0">
                <a:solidFill>
                  <a:schemeClr val="accent1"/>
                </a:solidFill>
              </a:rPr>
              <a:t>Complex Prompt : </a:t>
            </a:r>
            <a:r>
              <a:rPr lang="en-AU" sz="1600" dirty="0"/>
              <a:t>Write five marketing slogans, summarising who </a:t>
            </a:r>
            <a:r>
              <a:rPr lang="en-AU" sz="1600" dirty="0" err="1"/>
              <a:t>Arinco</a:t>
            </a:r>
            <a:r>
              <a:rPr lang="en-AU" sz="1600" dirty="0"/>
              <a:t> is. The slogan should make some reference to Artificial Intelligence and modernisation. Synonyms of these themes are acceptable replacement. </a:t>
            </a:r>
          </a:p>
          <a:p>
            <a:pPr marL="0" indent="0">
              <a:buNone/>
            </a:pPr>
            <a:r>
              <a:rPr lang="en-AU" sz="1600" b="1" dirty="0">
                <a:solidFill>
                  <a:schemeClr val="accent1"/>
                </a:solidFill>
              </a:rPr>
              <a:t>Response:</a:t>
            </a:r>
            <a:r>
              <a:rPr lang="en-AU" sz="1600" dirty="0"/>
              <a:t> </a:t>
            </a:r>
            <a:r>
              <a:rPr lang="en-AU" sz="1600" dirty="0" err="1"/>
              <a:t>Arinco</a:t>
            </a:r>
            <a:r>
              <a:rPr lang="en-AU" sz="1600" dirty="0"/>
              <a:t> are cloud native innovators, leveraging AI technology to modernise your ecosystem</a:t>
            </a:r>
            <a:br>
              <a:rPr lang="en-AU" sz="1600" dirty="0"/>
            </a:br>
            <a:br>
              <a:rPr lang="en-AU" sz="1600" dirty="0"/>
            </a:br>
            <a:r>
              <a:rPr lang="en-AU" sz="1600" b="1" dirty="0">
                <a:solidFill>
                  <a:schemeClr val="accent1"/>
                </a:solidFill>
              </a:rPr>
              <a:t>Usage Scenario:</a:t>
            </a:r>
            <a:br>
              <a:rPr lang="en-AU" sz="1600" b="1" dirty="0">
                <a:solidFill>
                  <a:schemeClr val="accent1"/>
                </a:solidFill>
              </a:rPr>
            </a:br>
            <a:r>
              <a:rPr lang="en-AU" sz="1600" dirty="0"/>
              <a:t>Creative license, non restrictive scenarios with </a:t>
            </a:r>
            <a:r>
              <a:rPr lang="en-AU" sz="1600" i="1" dirty="0"/>
              <a:t>assumed</a:t>
            </a:r>
            <a:r>
              <a:rPr lang="en-AU" sz="1600" dirty="0"/>
              <a:t> GPT knowledge</a:t>
            </a:r>
          </a:p>
          <a:p>
            <a:endParaRPr lang="en-AU" sz="1600" dirty="0"/>
          </a:p>
          <a:p>
            <a:endParaRPr lang="en-AU" sz="1600" dirty="0"/>
          </a:p>
          <a:p>
            <a:endParaRPr lang="en-AU" sz="1600" dirty="0"/>
          </a:p>
        </p:txBody>
      </p:sp>
      <p:sp>
        <p:nvSpPr>
          <p:cNvPr id="8" name="TextBox 7">
            <a:extLst>
              <a:ext uri="{FF2B5EF4-FFF2-40B4-BE49-F238E27FC236}">
                <a16:creationId xmlns:a16="http://schemas.microsoft.com/office/drawing/2014/main" id="{0E5AFBDC-4181-3E75-640B-BB6B182C8ACC}"/>
              </a:ext>
            </a:extLst>
          </p:cNvPr>
          <p:cNvSpPr txBox="1"/>
          <p:nvPr/>
        </p:nvSpPr>
        <p:spPr>
          <a:xfrm>
            <a:off x="5824728" y="1338262"/>
            <a:ext cx="5947396" cy="5570756"/>
          </a:xfrm>
          <a:prstGeom prst="rect">
            <a:avLst/>
          </a:prstGeom>
          <a:noFill/>
        </p:spPr>
        <p:txBody>
          <a:bodyPr wrap="square">
            <a:spAutoFit/>
          </a:bodyPr>
          <a:lstStyle/>
          <a:p>
            <a:r>
              <a:rPr lang="en-AU" sz="2000" b="1" dirty="0">
                <a:solidFill>
                  <a:schemeClr val="accent2"/>
                </a:solidFill>
                <a:latin typeface="Raleway" pitchFamily="2" charset="77"/>
              </a:rPr>
              <a:t>Primary Content/Grounding.</a:t>
            </a:r>
          </a:p>
          <a:p>
            <a:endParaRPr lang="en-AU" sz="1600" b="1" dirty="0">
              <a:solidFill>
                <a:schemeClr val="accent6"/>
              </a:solidFill>
              <a:latin typeface="Raleway" pitchFamily="2" charset="77"/>
            </a:endParaRPr>
          </a:p>
          <a:p>
            <a:r>
              <a:rPr lang="en-AU" sz="1600" b="1" dirty="0">
                <a:solidFill>
                  <a:schemeClr val="accent1"/>
                </a:solidFill>
                <a:latin typeface="Raleway" pitchFamily="2" charset="77"/>
              </a:rPr>
              <a:t>Prompt:</a:t>
            </a:r>
            <a:r>
              <a:rPr lang="en-AU" sz="1600" dirty="0">
                <a:latin typeface="Raleway" pitchFamily="2" charset="77"/>
              </a:rPr>
              <a:t> </a:t>
            </a:r>
            <a:r>
              <a:rPr lang="en-AU" sz="1600" b="0" i="0" dirty="0">
                <a:effectLst/>
                <a:latin typeface="Raleway" pitchFamily="2" charset="77"/>
              </a:rPr>
              <a:t>In computer science, the time complexity is the computational complexity that describes the amount of computer time it takes to run an algorithm. Time complexity is commonly estimated by [...]</a:t>
            </a:r>
            <a:br>
              <a:rPr lang="en-AU" sz="1600" b="0" i="0" dirty="0">
                <a:effectLst/>
                <a:latin typeface="Raleway" pitchFamily="2" charset="77"/>
              </a:rPr>
            </a:br>
            <a:r>
              <a:rPr lang="en-AU" sz="1600" b="0" i="0" dirty="0">
                <a:effectLst/>
                <a:latin typeface="Raleway" pitchFamily="2" charset="77"/>
              </a:rPr>
              <a:t>Summarize the previous text in a few sentences:</a:t>
            </a:r>
          </a:p>
          <a:p>
            <a:endParaRPr lang="en-AU" sz="1600" dirty="0">
              <a:latin typeface="Raleway" pitchFamily="2" charset="77"/>
            </a:endParaRPr>
          </a:p>
          <a:p>
            <a:r>
              <a:rPr lang="en-AU" sz="1600" b="1" dirty="0">
                <a:solidFill>
                  <a:schemeClr val="accent1"/>
                </a:solidFill>
                <a:latin typeface="Raleway" pitchFamily="2" charset="77"/>
              </a:rPr>
              <a:t>Response: </a:t>
            </a:r>
            <a:r>
              <a:rPr lang="en-AU" sz="1600" dirty="0">
                <a:latin typeface="Raleway" pitchFamily="2" charset="77"/>
              </a:rPr>
              <a:t>Time complexity is a measure of how long an algorithm takes to run. It is typically expressed as a function of the size of the input. The most common measure is worst-case time complexity, which is the maximum amount of time required for inputs of a given size.</a:t>
            </a:r>
          </a:p>
          <a:p>
            <a:endParaRPr lang="en-AU" sz="1600" dirty="0">
              <a:latin typeface="Raleway" pitchFamily="2" charset="77"/>
            </a:endParaRPr>
          </a:p>
          <a:p>
            <a:r>
              <a:rPr lang="en-AU" sz="1600" b="1" dirty="0">
                <a:solidFill>
                  <a:schemeClr val="accent1"/>
                </a:solidFill>
                <a:latin typeface="Raleway" pitchFamily="2" charset="77"/>
              </a:rPr>
              <a:t>Usage Scenario:</a:t>
            </a:r>
          </a:p>
          <a:p>
            <a:r>
              <a:rPr lang="en-AU" sz="1600" dirty="0">
                <a:latin typeface="Raleway" pitchFamily="2" charset="77"/>
              </a:rPr>
              <a:t>Providing organisational input for prompts, ensuring your data is presented to GPT</a:t>
            </a:r>
          </a:p>
          <a:p>
            <a:endParaRPr lang="en-AU" sz="1600" dirty="0"/>
          </a:p>
          <a:p>
            <a:endParaRPr lang="en-AU" sz="1600" dirty="0"/>
          </a:p>
          <a:p>
            <a:endParaRPr lang="en-AU" sz="1600" dirty="0"/>
          </a:p>
          <a:p>
            <a:endParaRPr lang="en-AU" sz="1600" dirty="0"/>
          </a:p>
          <a:p>
            <a:endParaRPr lang="en-AU" sz="1600" dirty="0"/>
          </a:p>
        </p:txBody>
      </p:sp>
    </p:spTree>
    <p:extLst>
      <p:ext uri="{BB962C8B-B14F-4D97-AF65-F5344CB8AC3E}">
        <p14:creationId xmlns:p14="http://schemas.microsoft.com/office/powerpoint/2010/main" val="225488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0243-F7B0-0C25-F062-C3829946447B}"/>
              </a:ext>
            </a:extLst>
          </p:cNvPr>
          <p:cNvSpPr>
            <a:spLocks noGrp="1"/>
          </p:cNvSpPr>
          <p:nvPr>
            <p:ph type="title"/>
          </p:nvPr>
        </p:nvSpPr>
        <p:spPr/>
        <p:txBody>
          <a:bodyPr/>
          <a:lstStyle/>
          <a:p>
            <a:r>
              <a:rPr lang="en-AU" sz="3200" dirty="0"/>
              <a:t>Basic Prompt Engineering</a:t>
            </a:r>
            <a:endParaRPr lang="en-US" dirty="0"/>
          </a:p>
        </p:txBody>
      </p:sp>
      <p:sp>
        <p:nvSpPr>
          <p:cNvPr id="3" name="Content Placeholder 2">
            <a:extLst>
              <a:ext uri="{FF2B5EF4-FFF2-40B4-BE49-F238E27FC236}">
                <a16:creationId xmlns:a16="http://schemas.microsoft.com/office/drawing/2014/main" id="{A2D429EC-4BE4-5DBD-B5B5-BE4037BFB77E}"/>
              </a:ext>
            </a:extLst>
          </p:cNvPr>
          <p:cNvSpPr txBox="1">
            <a:spLocks/>
          </p:cNvSpPr>
          <p:nvPr/>
        </p:nvSpPr>
        <p:spPr>
          <a:xfrm>
            <a:off x="1054894" y="1538287"/>
            <a:ext cx="4609324" cy="45243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b="1" dirty="0">
                <a:solidFill>
                  <a:schemeClr val="accent2"/>
                </a:solidFill>
              </a:rPr>
              <a:t>Zero Shot:</a:t>
            </a:r>
            <a:br>
              <a:rPr lang="en-AU" sz="1600" b="1" dirty="0">
                <a:solidFill>
                  <a:schemeClr val="accent2"/>
                </a:solidFill>
              </a:rPr>
            </a:br>
            <a:br>
              <a:rPr lang="en-AU" sz="1600" b="1" dirty="0">
                <a:solidFill>
                  <a:schemeClr val="accent6"/>
                </a:solidFill>
              </a:rPr>
            </a:br>
            <a:r>
              <a:rPr lang="en-AU" sz="1600" b="1" dirty="0">
                <a:solidFill>
                  <a:schemeClr val="accent1"/>
                </a:solidFill>
              </a:rPr>
              <a:t>Prompt: </a:t>
            </a:r>
            <a:r>
              <a:rPr lang="en-AU" sz="1600" dirty="0"/>
              <a:t>Headline: Coach confident injury won't derail Warriors</a:t>
            </a:r>
          </a:p>
          <a:p>
            <a:pPr marL="0" indent="0">
              <a:buNone/>
            </a:pPr>
            <a:r>
              <a:rPr lang="en-AU" sz="1600" dirty="0"/>
              <a:t>Topic:</a:t>
            </a:r>
          </a:p>
          <a:p>
            <a:pPr marL="0" indent="0">
              <a:buNone/>
            </a:pPr>
            <a:r>
              <a:rPr lang="en-AU" sz="1600" b="1" dirty="0">
                <a:solidFill>
                  <a:schemeClr val="accent1"/>
                </a:solidFill>
              </a:rPr>
              <a:t>Response: </a:t>
            </a:r>
            <a:r>
              <a:rPr lang="en-AU" sz="1600" dirty="0"/>
              <a:t>The coach is confident that the injury won't derail the Warriors' season. The team is still focused on their goals and that they will continue to work hard to achieve them.</a:t>
            </a:r>
          </a:p>
          <a:p>
            <a:pPr marL="0" indent="0">
              <a:buNone/>
            </a:pPr>
            <a:br>
              <a:rPr lang="en-AU" sz="1600" dirty="0"/>
            </a:br>
            <a:r>
              <a:rPr lang="en-AU" sz="1600" b="1" dirty="0">
                <a:solidFill>
                  <a:schemeClr val="accent1"/>
                </a:solidFill>
              </a:rPr>
              <a:t>Usage Scenario:</a:t>
            </a:r>
          </a:p>
          <a:p>
            <a:pPr marL="0" indent="0">
              <a:buNone/>
            </a:pPr>
            <a:r>
              <a:rPr lang="en-AU" sz="1600" dirty="0"/>
              <a:t>Creative license, non restrictive scenarios</a:t>
            </a:r>
          </a:p>
          <a:p>
            <a:endParaRPr lang="en-AU" sz="1600" dirty="0"/>
          </a:p>
          <a:p>
            <a:endParaRPr lang="en-AU" sz="1600" dirty="0"/>
          </a:p>
        </p:txBody>
      </p:sp>
      <p:sp>
        <p:nvSpPr>
          <p:cNvPr id="4" name="TextBox 3">
            <a:extLst>
              <a:ext uri="{FF2B5EF4-FFF2-40B4-BE49-F238E27FC236}">
                <a16:creationId xmlns:a16="http://schemas.microsoft.com/office/drawing/2014/main" id="{8B76240F-F65A-D79E-5864-F9384EA8256E}"/>
              </a:ext>
            </a:extLst>
          </p:cNvPr>
          <p:cNvSpPr txBox="1"/>
          <p:nvPr/>
        </p:nvSpPr>
        <p:spPr>
          <a:xfrm>
            <a:off x="5664218" y="1443841"/>
            <a:ext cx="6107906" cy="4093428"/>
          </a:xfrm>
          <a:prstGeom prst="rect">
            <a:avLst/>
          </a:prstGeom>
          <a:noFill/>
        </p:spPr>
        <p:txBody>
          <a:bodyPr wrap="square">
            <a:spAutoFit/>
          </a:bodyPr>
          <a:lstStyle/>
          <a:p>
            <a:r>
              <a:rPr lang="en-AU" sz="2000" b="1" dirty="0">
                <a:solidFill>
                  <a:schemeClr val="accent2"/>
                </a:solidFill>
                <a:latin typeface="Raleway" pitchFamily="2" charset="77"/>
              </a:rPr>
              <a:t>Few-Shot:</a:t>
            </a:r>
          </a:p>
          <a:p>
            <a:endParaRPr lang="en-AU" sz="1600" b="1" dirty="0">
              <a:solidFill>
                <a:schemeClr val="accent6"/>
              </a:solidFill>
              <a:latin typeface="Raleway" pitchFamily="2" charset="77"/>
            </a:endParaRPr>
          </a:p>
          <a:p>
            <a:r>
              <a:rPr lang="en-AU" sz="1600" b="1" dirty="0">
                <a:solidFill>
                  <a:schemeClr val="accent1"/>
                </a:solidFill>
                <a:latin typeface="Raleway" pitchFamily="2" charset="77"/>
              </a:rPr>
              <a:t>Prompt: </a:t>
            </a:r>
            <a:r>
              <a:rPr lang="en-AU" sz="1600" b="0" i="0" dirty="0">
                <a:effectLst/>
                <a:latin typeface="Raleway" pitchFamily="2" charset="77"/>
              </a:rPr>
              <a:t>Headline: Twins' Correa to use opt-out, test free agency</a:t>
            </a:r>
          </a:p>
          <a:p>
            <a:r>
              <a:rPr lang="en-AU" sz="1600" b="0" i="0" dirty="0">
                <a:effectLst/>
                <a:latin typeface="Raleway" pitchFamily="2" charset="77"/>
              </a:rPr>
              <a:t>Topic: Baseball</a:t>
            </a:r>
          </a:p>
          <a:p>
            <a:r>
              <a:rPr lang="en-AU" sz="1600" b="0" i="0" dirty="0">
                <a:effectLst/>
                <a:latin typeface="Raleway" pitchFamily="2" charset="77"/>
              </a:rPr>
              <a:t>Headline: Qatar World Cup to have zones for sobering up</a:t>
            </a:r>
          </a:p>
          <a:p>
            <a:r>
              <a:rPr lang="en-AU" sz="1600" b="0" i="0" dirty="0">
                <a:effectLst/>
                <a:latin typeface="Raleway" pitchFamily="2" charset="77"/>
              </a:rPr>
              <a:t>Topic: Soccer</a:t>
            </a:r>
          </a:p>
          <a:p>
            <a:r>
              <a:rPr lang="en-AU" sz="1600" b="0" i="0" dirty="0">
                <a:effectLst/>
                <a:latin typeface="Raleway" pitchFamily="2" charset="77"/>
              </a:rPr>
              <a:t>Headline: Yates: Fantasy football intel for Week 6</a:t>
            </a:r>
          </a:p>
          <a:p>
            <a:r>
              <a:rPr lang="en-AU" sz="1600" b="0" i="0" dirty="0">
                <a:effectLst/>
                <a:latin typeface="Raleway" pitchFamily="2" charset="77"/>
              </a:rPr>
              <a:t>Topic: Football</a:t>
            </a:r>
          </a:p>
          <a:p>
            <a:r>
              <a:rPr lang="en-AU" sz="1600" b="0" i="0" dirty="0">
                <a:effectLst/>
                <a:latin typeface="Raleway" pitchFamily="2" charset="77"/>
              </a:rPr>
              <a:t>Headline: Coach confident injury won't derail Warriors</a:t>
            </a:r>
          </a:p>
          <a:p>
            <a:r>
              <a:rPr lang="en-AU" sz="1600" b="0" i="0" dirty="0">
                <a:effectLst/>
                <a:latin typeface="Raleway" pitchFamily="2" charset="77"/>
              </a:rPr>
              <a:t>Topic:</a:t>
            </a:r>
          </a:p>
          <a:p>
            <a:endParaRPr lang="en-AU" sz="1600" dirty="0">
              <a:solidFill>
                <a:schemeClr val="tx2"/>
              </a:solidFill>
              <a:latin typeface="Raleway" pitchFamily="2" charset="77"/>
            </a:endParaRPr>
          </a:p>
          <a:p>
            <a:r>
              <a:rPr lang="en-AU" sz="1600" b="1" dirty="0">
                <a:solidFill>
                  <a:schemeClr val="accent1"/>
                </a:solidFill>
                <a:latin typeface="Raleway" pitchFamily="2" charset="77"/>
              </a:rPr>
              <a:t>Response: </a:t>
            </a:r>
            <a:r>
              <a:rPr lang="en-AU" sz="1600" b="0" i="0" dirty="0">
                <a:effectLst/>
                <a:latin typeface="Raleway" pitchFamily="2" charset="77"/>
              </a:rPr>
              <a:t>Basketball</a:t>
            </a:r>
          </a:p>
          <a:p>
            <a:endParaRPr lang="en-AU" sz="1600" dirty="0">
              <a:latin typeface="Raleway" pitchFamily="2" charset="77"/>
            </a:endParaRPr>
          </a:p>
          <a:p>
            <a:r>
              <a:rPr lang="en-AU" sz="1600" b="1" dirty="0">
                <a:solidFill>
                  <a:schemeClr val="accent1"/>
                </a:solidFill>
                <a:latin typeface="Raleway" pitchFamily="2" charset="77"/>
              </a:rPr>
              <a:t>Usage Scenario:</a:t>
            </a:r>
          </a:p>
          <a:p>
            <a:r>
              <a:rPr lang="en-AU" sz="1600" dirty="0">
                <a:latin typeface="Raleway" pitchFamily="2" charset="77"/>
              </a:rPr>
              <a:t>Ensuring expected response format</a:t>
            </a:r>
          </a:p>
        </p:txBody>
      </p:sp>
    </p:spTree>
    <p:extLst>
      <p:ext uri="{BB962C8B-B14F-4D97-AF65-F5344CB8AC3E}">
        <p14:creationId xmlns:p14="http://schemas.microsoft.com/office/powerpoint/2010/main" val="425967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lbourne 2024 - Speaker Template" id="{344CF3AC-FD5F-314A-88E0-C8BD5406E7C0}" vid="{6DF5FBFD-1BEE-7C4D-A77C-EC3F83936CEA}"/>
    </a:ext>
  </a:extLst>
</a:theme>
</file>

<file path=docProps/app.xml><?xml version="1.0" encoding="utf-8"?>
<Properties xmlns="http://schemas.openxmlformats.org/officeDocument/2006/extended-properties" xmlns:vt="http://schemas.openxmlformats.org/officeDocument/2006/docPropsVTypes">
  <Template>Office Theme</Template>
  <TotalTime>201</TotalTime>
  <Words>980</Words>
  <Application>Microsoft Macintosh PowerPoint</Application>
  <PresentationFormat>Widescreen</PresentationFormat>
  <Paragraphs>118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Menlo</vt:lpstr>
      <vt:lpstr>Montserrat</vt:lpstr>
      <vt:lpstr>Raleway</vt:lpstr>
      <vt:lpstr>System Font Regular</vt:lpstr>
      <vt:lpstr>Office Theme</vt:lpstr>
      <vt:lpstr>PowerPoint Presentation</vt:lpstr>
      <vt:lpstr>PowerPoint Presentation</vt:lpstr>
      <vt:lpstr>PowerPoint Presentation</vt:lpstr>
      <vt:lpstr>Zero to Hero</vt:lpstr>
      <vt:lpstr>Large Language models just want to answer you. </vt:lpstr>
      <vt:lpstr>Retrieval Augmented Generation (RAG)</vt:lpstr>
      <vt:lpstr>Understanding Tokens</vt:lpstr>
      <vt:lpstr>Basic Prompt Engineering</vt:lpstr>
      <vt:lpstr>Basic Prompt Engineering</vt:lpstr>
      <vt:lpstr>SYSTEM (META) PROMPTS</vt:lpstr>
      <vt:lpstr>Bringing it all together</vt:lpstr>
      <vt:lpstr>SECONDARY AREAS of Impact</vt:lpstr>
      <vt:lpstr>Should I Fine Tune My LLM?</vt:lpstr>
      <vt:lpstr>Vectors Are Better</vt:lpstr>
      <vt:lpstr>Evaluating Prompts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Melbourne Azure Bootcamp Speakers</dc:creator>
  <cp:lastModifiedBy>Melbourne Azure Bootcamp Speakers</cp:lastModifiedBy>
  <cp:revision>3</cp:revision>
  <dcterms:created xsi:type="dcterms:W3CDTF">2024-04-19T10:38:21Z</dcterms:created>
  <dcterms:modified xsi:type="dcterms:W3CDTF">2024-04-21T05:31:21Z</dcterms:modified>
</cp:coreProperties>
</file>